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Slides/notesSlide17.xml" ContentType="application/vnd.openxmlformats-officedocument.presentationml.notesSlide+xml"/>
  <Override PartName="/ppt/notesSlides/notesSlide53.xml" ContentType="application/vnd.openxmlformats-officedocument.presentationml.notesSlide+xml"/>
  <Override PartName="/ppt/notesSlides/notesSlide52.xml" ContentType="application/vnd.openxmlformats-officedocument.presentationml.notesSlide+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notesSlides/notesSlide49.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26.xml" ContentType="application/vnd.openxmlformats-officedocument.presentationml.notesSlide+xml"/>
  <Override PartName="/ppt/notesSlides/notesSlide18.xml" ContentType="application/vnd.openxmlformats-officedocument.presentationml.notesSlide+xml"/>
  <Override PartName="/ppt/notesSlides/notesSlide48.xml" ContentType="application/vnd.openxmlformats-officedocument.presentationml.notesSlide+xml"/>
  <Override PartName="/ppt/notesSlides/notesSlide47.xml" ContentType="application/vnd.openxmlformats-officedocument.presentationml.notesSlide+xml"/>
  <Override PartName="/ppt/notesSlides/notesSlide27.xml" ContentType="application/vnd.openxmlformats-officedocument.presentationml.notesSlide+xml"/>
  <Override PartName="/ppt/notesSlides/notesSlide4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42.xml" ContentType="application/vnd.openxmlformats-officedocument.presentationml.notesSlide+xml"/>
  <Override PartName="/ppt/notesSlides/notesSlide20.xml" ContentType="application/vnd.openxmlformats-officedocument.presentationml.notesSlide+xml"/>
  <Override PartName="/ppt/notesSlides/notesSlide1.xml" ContentType="application/vnd.openxmlformats-officedocument.presentationml.notesSlide+xml"/>
  <Override PartName="/ppt/notesSlides/notesSlide28.xml" ContentType="application/vnd.openxmlformats-officedocument.presentationml.notesSlide+xml"/>
  <Override PartName="/ppt/notesSlides/notesSlide2.xml" ContentType="application/vnd.openxmlformats-officedocument.presentationml.notesSlide+xml"/>
  <Override PartName="/ppt/notesSlides/notesSlide44.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2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5.xml" ContentType="application/vnd.openxmlformats-officedocument.presentationml.notesSlide+xml"/>
  <Override PartName="/ppt/notesSlides/notesSlide30.xml" ContentType="application/vnd.openxmlformats-officedocument.presentationml.notesSlide+xml"/>
  <Override PartName="/ppt/notesSlides/notesSlide6.xml" ContentType="application/vnd.openxmlformats-officedocument.presentationml.notesSlide+xml"/>
  <Override PartName="/ppt/notesSlides/notesSlide3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31.xml" ContentType="application/vnd.openxmlformats-officedocument.presentationml.notesSlide+xml"/>
  <Override PartName="/ppt/notesSlides/notesSlide9.xml" ContentType="application/vnd.openxmlformats-officedocument.presentationml.notesSlide+xml"/>
  <Override PartName="/ppt/notesSlides/notesSlide22.xml" ContentType="application/vnd.openxmlformats-officedocument.presentationml.notesSlide+xml"/>
  <Override PartName="/ppt/notesSlides/notesSlide10.xml" ContentType="application/vnd.openxmlformats-officedocument.presentationml.notesSlide+xml"/>
  <Override PartName="/ppt/notesSlides/notesSlide37.xml" ContentType="application/vnd.openxmlformats-officedocument.presentationml.notesSlide+xml"/>
  <Override PartName="/ppt/notesSlides/notesSlide11.xml" ContentType="application/vnd.openxmlformats-officedocument.presentationml.notesSlide+xml"/>
  <Override PartName="/ppt/notesSlides/notesSlide32.xml" ContentType="application/vnd.openxmlformats-officedocument.presentationml.notesSlide+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9.xml" ContentType="application/vnd.openxmlformats-officedocument.presentationml.notesSlide+xml"/>
  <Override PartName="/ppt/notesSlides/notesSlide24.xml" ContentType="application/vnd.openxmlformats-officedocument.presentationml.notesSlide+xml"/>
  <Override PartName="/ppt/notesSlides/notesSlide13.xml" ContentType="application/vnd.openxmlformats-officedocument.presentationml.notesSlide+xml"/>
  <Override PartName="/ppt/notesSlides/notesSlide33.xml" ContentType="application/vnd.openxmlformats-officedocument.presentationml.notesSlide+xml"/>
  <Override PartName="/ppt/notesSlides/notesSlide14.xml" ContentType="application/vnd.openxmlformats-officedocument.presentationml.notesSlide+xml"/>
  <Override PartName="/ppt/notesSlides/notesSlide34.xml" ContentType="application/vnd.openxmlformats-officedocument.presentationml.notesSlide+xml"/>
  <Override PartName="/ppt/notesSlides/notesSlide15.xml" ContentType="application/vnd.openxmlformats-officedocument.presentationml.notesSlide+xml"/>
  <Override PartName="/ppt/notesSlides/notesSlide25.xml" ContentType="application/vnd.openxmlformats-officedocument.presentationml.notesSlide+xml"/>
  <Override PartName="/ppt/notesSlides/notesSlide16.xml" ContentType="application/vnd.openxmlformats-officedocument.presentationml.notesSlide+xml"/>
  <Override PartName="/ppt/notesSlides/notesSlide45.xml" ContentType="application/vnd.openxmlformats-officedocument.presentationml.notesSlide+xml"/>
  <Override PartName="/ppt/notesSlides/notesSlide35.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43.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authors.xml" ContentType="application/vnd.ms-powerpoint.authors+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ppt/revisionInfo.xml" ContentType="application/vnd.ms-powerpoint.revisioninfo+xml"/>
  <Override PartName="/customXml/itemProps3.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660" r:id="rId5"/>
  </p:sldMasterIdLst>
  <p:notesMasterIdLst>
    <p:notesMasterId r:id="rId68"/>
  </p:notesMasterIdLst>
  <p:handoutMasterIdLst>
    <p:handoutMasterId r:id="rId69"/>
  </p:handoutMasterIdLst>
  <p:sldIdLst>
    <p:sldId id="353" r:id="rId6"/>
    <p:sldId id="282" r:id="rId7"/>
    <p:sldId id="269" r:id="rId8"/>
    <p:sldId id="354" r:id="rId9"/>
    <p:sldId id="288" r:id="rId10"/>
    <p:sldId id="289" r:id="rId11"/>
    <p:sldId id="320" r:id="rId12"/>
    <p:sldId id="322" r:id="rId13"/>
    <p:sldId id="276" r:id="rId14"/>
    <p:sldId id="355" r:id="rId15"/>
    <p:sldId id="279" r:id="rId16"/>
    <p:sldId id="287" r:id="rId17"/>
    <p:sldId id="350" r:id="rId18"/>
    <p:sldId id="351" r:id="rId19"/>
    <p:sldId id="389" r:id="rId20"/>
    <p:sldId id="352" r:id="rId21"/>
    <p:sldId id="327" r:id="rId22"/>
    <p:sldId id="325" r:id="rId23"/>
    <p:sldId id="380" r:id="rId24"/>
    <p:sldId id="356" r:id="rId25"/>
    <p:sldId id="357" r:id="rId26"/>
    <p:sldId id="381" r:id="rId27"/>
    <p:sldId id="358" r:id="rId28"/>
    <p:sldId id="286" r:id="rId29"/>
    <p:sldId id="298" r:id="rId30"/>
    <p:sldId id="359" r:id="rId31"/>
    <p:sldId id="360" r:id="rId32"/>
    <p:sldId id="361" r:id="rId33"/>
    <p:sldId id="362" r:id="rId34"/>
    <p:sldId id="363" r:id="rId35"/>
    <p:sldId id="364" r:id="rId36"/>
    <p:sldId id="365" r:id="rId37"/>
    <p:sldId id="339" r:id="rId38"/>
    <p:sldId id="338" r:id="rId39"/>
    <p:sldId id="377" r:id="rId40"/>
    <p:sldId id="382" r:id="rId41"/>
    <p:sldId id="378" r:id="rId42"/>
    <p:sldId id="299" r:id="rId43"/>
    <p:sldId id="376" r:id="rId44"/>
    <p:sldId id="375" r:id="rId45"/>
    <p:sldId id="386" r:id="rId46"/>
    <p:sldId id="387" r:id="rId47"/>
    <p:sldId id="328" r:id="rId48"/>
    <p:sldId id="331" r:id="rId49"/>
    <p:sldId id="388" r:id="rId50"/>
    <p:sldId id="330" r:id="rId51"/>
    <p:sldId id="309" r:id="rId52"/>
    <p:sldId id="383" r:id="rId53"/>
    <p:sldId id="374" r:id="rId54"/>
    <p:sldId id="312" r:id="rId55"/>
    <p:sldId id="373" r:id="rId56"/>
    <p:sldId id="372" r:id="rId57"/>
    <p:sldId id="384" r:id="rId58"/>
    <p:sldId id="385" r:id="rId59"/>
    <p:sldId id="314" r:id="rId60"/>
    <p:sldId id="371" r:id="rId61"/>
    <p:sldId id="370" r:id="rId62"/>
    <p:sldId id="369" r:id="rId63"/>
    <p:sldId id="368" r:id="rId64"/>
    <p:sldId id="367" r:id="rId65"/>
    <p:sldId id="366" r:id="rId66"/>
    <p:sldId id="296"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4" userDrawn="1">
          <p15:clr>
            <a:srgbClr val="A4A3A4"/>
          </p15:clr>
        </p15:guide>
        <p15:guide id="2" pos="3840" userDrawn="1">
          <p15:clr>
            <a:srgbClr val="A4A3A4"/>
          </p15:clr>
        </p15:guide>
        <p15:guide id="3" pos="456" userDrawn="1">
          <p15:clr>
            <a:srgbClr val="A4A3A4"/>
          </p15:clr>
        </p15:guide>
        <p15:guide id="4" pos="720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202E"/>
    <a:srgbClr val="FFFFFF"/>
    <a:srgbClr val="B0B0B0"/>
    <a:srgbClr val="256CB0"/>
    <a:srgbClr val="E6E6E6"/>
    <a:srgbClr val="D9D9D6"/>
    <a:srgbClr val="AFAFAF"/>
    <a:srgbClr val="242331"/>
    <a:srgbClr val="595953"/>
    <a:srgbClr val="2D29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EE4B39-7674-4167-BCBB-7F84BC5B0ABC}" v="13" dt="2024-10-03T14:48:02.6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22" autoAdjust="0"/>
    <p:restoredTop sz="86400" autoAdjust="0"/>
  </p:normalViewPr>
  <p:slideViewPr>
    <p:cSldViewPr snapToGrid="0" showGuides="1">
      <p:cViewPr varScale="1">
        <p:scale>
          <a:sx n="93" d="100"/>
          <a:sy n="93" d="100"/>
        </p:scale>
        <p:origin x="44" y="196"/>
      </p:cViewPr>
      <p:guideLst>
        <p:guide orient="horz" pos="2064"/>
        <p:guide pos="3840"/>
        <p:guide pos="456"/>
        <p:guide pos="7200"/>
      </p:guideLst>
    </p:cSldViewPr>
  </p:slideViewPr>
  <p:outlineViewPr>
    <p:cViewPr>
      <p:scale>
        <a:sx n="33" d="100"/>
        <a:sy n="33" d="100"/>
      </p:scale>
      <p:origin x="0" y="0"/>
    </p:cViewPr>
  </p:outlineViewPr>
  <p:notesTextViewPr>
    <p:cViewPr>
      <p:scale>
        <a:sx n="3" d="2"/>
        <a:sy n="3" d="2"/>
      </p:scale>
      <p:origin x="0" y="0"/>
    </p:cViewPr>
  </p:notesTextViewPr>
  <p:notesViewPr>
    <p:cSldViewPr snapToGrid="0" showGuides="1">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customXml" Target="../customXml/item4.xml"/><Relationship Id="rId7" Type="http://schemas.openxmlformats.org/officeDocument/2006/relationships/slide" Target="slides/slide2.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AF506F9-91AB-457B-A321-BA32DFC452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E71BC67-B9B6-41AE-BB4E-51234F20984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19C063D-436A-410C-A490-190D73BB5D3E}" type="datetimeFigureOut">
              <a:rPr lang="en-US" smtClean="0"/>
              <a:t>10/10/2024</a:t>
            </a:fld>
            <a:endParaRPr lang="en-US" dirty="0"/>
          </a:p>
        </p:txBody>
      </p:sp>
      <p:sp>
        <p:nvSpPr>
          <p:cNvPr id="4" name="Footer Placeholder 3">
            <a:extLst>
              <a:ext uri="{FF2B5EF4-FFF2-40B4-BE49-F238E27FC236}">
                <a16:creationId xmlns:a16="http://schemas.microsoft.com/office/drawing/2014/main" id="{A0E2BB79-F5ED-4C7F-A869-D9A323F2CA0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40207CB-184F-4400-BBE4-E0B71DE0626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328996C-DF1E-45F4-80FD-86472FDB10B8}" type="slidenum">
              <a:rPr lang="en-US" smtClean="0"/>
              <a:t>‹#›</a:t>
            </a:fld>
            <a:endParaRPr lang="en-US" dirty="0"/>
          </a:p>
        </p:txBody>
      </p:sp>
    </p:spTree>
    <p:extLst>
      <p:ext uri="{BB962C8B-B14F-4D97-AF65-F5344CB8AC3E}">
        <p14:creationId xmlns:p14="http://schemas.microsoft.com/office/powerpoint/2010/main" val="14016848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B8BDD7-4F37-46AB-9A13-BF4D77EDD71D}" type="datetimeFigureOut">
              <a:rPr lang="en-US" smtClean="0"/>
              <a:t>10/10/2024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F8F48A-6110-47DA-8521-A1D1FFD22FEF}" type="slidenum">
              <a:rPr lang="en-US" smtClean="0"/>
              <a:t>‹#›</a:t>
            </a:fld>
            <a:endParaRPr lang="en-US" dirty="0"/>
          </a:p>
        </p:txBody>
      </p:sp>
    </p:spTree>
    <p:extLst>
      <p:ext uri="{BB962C8B-B14F-4D97-AF65-F5344CB8AC3E}">
        <p14:creationId xmlns:p14="http://schemas.microsoft.com/office/powerpoint/2010/main" val="3451491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adegreewithaguarantee.com/en-us/"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2.calstate.edu/apply/transfer/Pages/lower-division-transfer.aspx" TargetMode="External"/><Relationship Id="rId5" Type="http://schemas.openxmlformats.org/officeDocument/2006/relationships/hyperlink" Target="https://www2.calstate.edu/apply/transfer/Pages/upper-division-transfer.aspx" TargetMode="External"/><Relationship Id="rId4" Type="http://schemas.openxmlformats.org/officeDocument/2006/relationships/hyperlink" Target="https://www2.calstate.edu/apply/transfer/Pages/associate-degree-for-transfer-major-and-campus-search.aspx"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degreewithaguarantee.com/en-us/"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2.calstate.edu/apply/transfer/Pages/lower-division-transfer.aspx" TargetMode="External"/><Relationship Id="rId5" Type="http://schemas.openxmlformats.org/officeDocument/2006/relationships/hyperlink" Target="https://www2.calstate.edu/apply/transfer/Pages/upper-division-transfer.aspx" TargetMode="External"/><Relationship Id="rId4" Type="http://schemas.openxmlformats.org/officeDocument/2006/relationships/hyperlink" Target="https://www2.calstate.edu/apply/transfer/Pages/associate-degree-for-transfer-major-and-campus-search.aspx"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adegreewithaguarantee.com/en-us/"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2.calstate.edu/apply/transfer/Pages/lower-division-transfer.aspx" TargetMode="External"/><Relationship Id="rId5" Type="http://schemas.openxmlformats.org/officeDocument/2006/relationships/hyperlink" Target="https://www2.calstate.edu/apply/transfer/Pages/upper-division-transfer.aspx" TargetMode="External"/><Relationship Id="rId4" Type="http://schemas.openxmlformats.org/officeDocument/2006/relationships/hyperlink" Target="https://www2.calstate.edu/apply/transfer/Pages/associate-degree-for-transfer-major-and-campus-search.aspx"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youtu.be/AUgeCNC_Ec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2.calstate.edu/apply/Pages/first-time-freshman-faq.aspx"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2.calstate.edu/apply/freshman" TargetMode="External"/><Relationship Id="rId7" Type="http://schemas.openxmlformats.org/officeDocument/2006/relationships/hyperlink" Target="https://www2.calstate.edu/apply/redirection"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s://www2.calstate.edu/apply/california-residency-for-tuition-purposes/Pages/default.aspx" TargetMode="External"/><Relationship Id="rId5" Type="http://schemas.openxmlformats.org/officeDocument/2006/relationships/hyperlink" Target="https://www2.calstate.edu/apply/transfer/Pages/ccc-associate-degree-for-transfer.aspx" TargetMode="External"/><Relationship Id="rId4" Type="http://schemas.openxmlformats.org/officeDocument/2006/relationships/hyperlink" Target="https://www2.calstate.edu/apply/transfer/Pages/upper-division-transfer.aspx"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2.calstate.edu/attend/student-services/eop/Pages/default.aspx"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help.liaisonedu.com/Cal_State_Apply_Applicant_Help_Center/Filling_Out_Your_Cal_State_Apply_Application/Cal_State_Apply_Supporting_Information/Educational_Opportunity_Program_(EOP)" TargetMode="External"/><Relationship Id="rId4" Type="http://schemas.openxmlformats.org/officeDocument/2006/relationships/hyperlink" Target="https://www2.calstate.edu/attend/student-services/eop/Pages/eligibility.aspx"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Introduction</a:t>
            </a:r>
            <a:endParaRPr lang="en-US" dirty="0"/>
          </a:p>
          <a:p>
            <a:endParaRPr lang="en-US" dirty="0"/>
          </a:p>
          <a:p>
            <a:r>
              <a:rPr lang="en-US" b="0" dirty="0"/>
              <a:t>Please use this presentation in conjunction with the 2023-24 Freshmen Guide and the Applicant Help Center.</a:t>
            </a:r>
          </a:p>
          <a:p>
            <a:endParaRPr lang="en-US" b="1" dirty="0">
              <a:cs typeface="Calibri"/>
            </a:endParaRPr>
          </a:p>
        </p:txBody>
      </p:sp>
      <p:sp>
        <p:nvSpPr>
          <p:cNvPr id="4" name="Slide Number Placeholder 3"/>
          <p:cNvSpPr>
            <a:spLocks noGrp="1"/>
          </p:cNvSpPr>
          <p:nvPr>
            <p:ph type="sldNum" sz="quarter" idx="5"/>
          </p:nvPr>
        </p:nvSpPr>
        <p:spPr/>
        <p:txBody>
          <a:bodyPr/>
          <a:lstStyle/>
          <a:p>
            <a:fld id="{6DF8F48A-6110-47DA-8521-A1D1FFD22FEF}" type="slidenum">
              <a:rPr lang="en-US" smtClean="0"/>
              <a:t>1</a:t>
            </a:fld>
            <a:endParaRPr lang="en-US"/>
          </a:p>
        </p:txBody>
      </p:sp>
    </p:spTree>
    <p:extLst>
      <p:ext uri="{BB962C8B-B14F-4D97-AF65-F5344CB8AC3E}">
        <p14:creationId xmlns:p14="http://schemas.microsoft.com/office/powerpoint/2010/main" val="2542578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For more information on the priority application filing period:</a:t>
            </a:r>
          </a:p>
          <a:p>
            <a:pPr>
              <a:defRPr/>
            </a:pPr>
            <a:r>
              <a:rPr lang="en-US" dirty="0"/>
              <a:t>https://www.calstate.edu/apply/Pages/application-dates-deadlines.aspx</a:t>
            </a:r>
          </a:p>
        </p:txBody>
      </p:sp>
      <p:sp>
        <p:nvSpPr>
          <p:cNvPr id="4" name="Slide Number Placeholder 3"/>
          <p:cNvSpPr>
            <a:spLocks noGrp="1"/>
          </p:cNvSpPr>
          <p:nvPr>
            <p:ph type="sldNum" sz="quarter" idx="5"/>
          </p:nvPr>
        </p:nvSpPr>
        <p:spPr/>
        <p:txBody>
          <a:bodyPr/>
          <a:lstStyle/>
          <a:p>
            <a:fld id="{6DF8F48A-6110-47DA-8521-A1D1FFD22FEF}" type="slidenum">
              <a:rPr lang="en-US" smtClean="0"/>
              <a:t>10</a:t>
            </a:fld>
            <a:endParaRPr lang="en-US"/>
          </a:p>
        </p:txBody>
      </p:sp>
    </p:spTree>
    <p:extLst>
      <p:ext uri="{BB962C8B-B14F-4D97-AF65-F5344CB8AC3E}">
        <p14:creationId xmlns:p14="http://schemas.microsoft.com/office/powerpoint/2010/main" val="743805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200" dirty="0">
                <a:cs typeface="Segoe UI" panose="020B0502040204020203" pitchFamily="34" charset="0"/>
              </a:rPr>
              <a:t>Campuses send official communication through email. </a:t>
            </a:r>
          </a:p>
          <a:p>
            <a:pPr>
              <a:spcAft>
                <a:spcPts val="600"/>
              </a:spcAft>
            </a:pPr>
            <a:r>
              <a:rPr lang="en-US" sz="1200" dirty="0">
                <a:cs typeface="Segoe UI" panose="020B0502040204020203" pitchFamily="34" charset="0"/>
              </a:rPr>
              <a:t>Be sure you use and/or create a personal email account (e.g. yahoo, </a:t>
            </a:r>
            <a:r>
              <a:rPr lang="en-US" sz="1200" dirty="0" err="1">
                <a:cs typeface="Segoe UI" panose="020B0502040204020203" pitchFamily="34" charset="0"/>
              </a:rPr>
              <a:t>gmail</a:t>
            </a:r>
            <a:r>
              <a:rPr lang="en-US" sz="1200" dirty="0">
                <a:cs typeface="Segoe UI" panose="020B0502040204020203" pitchFamily="34" charset="0"/>
              </a:rPr>
              <a:t>) and use this email on your Cal State Apply account. Do not use your community college email address as it will no longer be available to you once you graduate. </a:t>
            </a:r>
            <a:endParaRPr lang="en-US" sz="1200" b="1" dirty="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a:spcAft>
                <a:spcPts val="600"/>
              </a:spcAft>
            </a:pPr>
            <a:endParaRPr lang="en-US" sz="1200" b="1" dirty="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6DF8F48A-6110-47DA-8521-A1D1FFD22FEF}" type="slidenum">
              <a:rPr lang="en-US" smtClean="0"/>
              <a:t>11</a:t>
            </a:fld>
            <a:endParaRPr lang="en-US" dirty="0"/>
          </a:p>
        </p:txBody>
      </p:sp>
    </p:spTree>
    <p:extLst>
      <p:ext uri="{BB962C8B-B14F-4D97-AF65-F5344CB8AC3E}">
        <p14:creationId xmlns:p14="http://schemas.microsoft.com/office/powerpoint/2010/main" val="4098461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Be sure to write down your CAS ID. You can access it at any time on the top right of your Cal State Apply application. If you ever need to contact Customer Support or the campus for help, you will be asked to provide this ID number.</a:t>
            </a:r>
            <a:endParaRPr lang="en-US" dirty="0"/>
          </a:p>
        </p:txBody>
      </p:sp>
      <p:sp>
        <p:nvSpPr>
          <p:cNvPr id="4" name="Slide Number Placeholder 3"/>
          <p:cNvSpPr>
            <a:spLocks noGrp="1"/>
          </p:cNvSpPr>
          <p:nvPr>
            <p:ph type="sldNum" sz="quarter" idx="5"/>
          </p:nvPr>
        </p:nvSpPr>
        <p:spPr/>
        <p:txBody>
          <a:bodyPr/>
          <a:lstStyle/>
          <a:p>
            <a:fld id="{6DF8F48A-6110-47DA-8521-A1D1FFD22FEF}" type="slidenum">
              <a:rPr lang="en-US" smtClean="0"/>
              <a:t>12</a:t>
            </a:fld>
            <a:endParaRPr lang="en-US" dirty="0"/>
          </a:p>
        </p:txBody>
      </p:sp>
    </p:spTree>
    <p:extLst>
      <p:ext uri="{BB962C8B-B14F-4D97-AF65-F5344CB8AC3E}">
        <p14:creationId xmlns:p14="http://schemas.microsoft.com/office/powerpoint/2010/main" val="1195004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6DF8F48A-6110-47DA-8521-A1D1FFD22FEF}" type="slidenum">
              <a:rPr lang="en-US" smtClean="0"/>
              <a:t>13</a:t>
            </a:fld>
            <a:endParaRPr lang="en-US" dirty="0"/>
          </a:p>
        </p:txBody>
      </p:sp>
    </p:spTree>
    <p:extLst>
      <p:ext uri="{BB962C8B-B14F-4D97-AF65-F5344CB8AC3E}">
        <p14:creationId xmlns:p14="http://schemas.microsoft.com/office/powerpoint/2010/main" val="2157641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6DF8F48A-6110-47DA-8521-A1D1FFD22FEF}" type="slidenum">
              <a:rPr lang="en-US" smtClean="0"/>
              <a:t>14</a:t>
            </a:fld>
            <a:endParaRPr lang="en-US" dirty="0"/>
          </a:p>
        </p:txBody>
      </p:sp>
    </p:spTree>
    <p:extLst>
      <p:ext uri="{BB962C8B-B14F-4D97-AF65-F5344CB8AC3E}">
        <p14:creationId xmlns:p14="http://schemas.microsoft.com/office/powerpoint/2010/main" val="4094990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6DF8F48A-6110-47DA-8521-A1D1FFD22FEF}" type="slidenum">
              <a:rPr lang="en-US" smtClean="0"/>
              <a:t>15</a:t>
            </a:fld>
            <a:endParaRPr lang="en-US" dirty="0"/>
          </a:p>
        </p:txBody>
      </p:sp>
    </p:spTree>
    <p:extLst>
      <p:ext uri="{BB962C8B-B14F-4D97-AF65-F5344CB8AC3E}">
        <p14:creationId xmlns:p14="http://schemas.microsoft.com/office/powerpoint/2010/main" val="2952410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answers you provide on your </a:t>
            </a:r>
            <a:r>
              <a:rPr lang="en-US" b="1" dirty="0"/>
              <a:t>Extended Profile</a:t>
            </a:r>
            <a:r>
              <a:rPr lang="en-US" dirty="0"/>
              <a:t> will determine what questions you are asked for the rest of the application and what programs (majors) will be available to you upon getting </a:t>
            </a:r>
            <a:r>
              <a:rPr lang="en-US" dirty="0" err="1"/>
              <a:t>ot</a:t>
            </a:r>
            <a:r>
              <a:rPr lang="en-US" dirty="0"/>
              <a:t> the point of selection, so be sure to complete this section correctly.</a:t>
            </a:r>
          </a:p>
          <a:p>
            <a:pPr>
              <a:defRPr/>
            </a:pPr>
            <a:r>
              <a:rPr lang="en-US" b="1" dirty="0">
                <a:cs typeface="+mn-lt"/>
              </a:rPr>
              <a:t>* HELPFUL LINKS *</a:t>
            </a:r>
            <a:br>
              <a:rPr lang="en-US" dirty="0">
                <a:cs typeface="+mn-lt"/>
              </a:rPr>
            </a:br>
            <a:r>
              <a:rPr lang="en-US" b="0" dirty="0" err="1"/>
              <a:t>Degreewithaguarantee</a:t>
            </a:r>
            <a:r>
              <a:rPr lang="en-US" b="0" dirty="0"/>
              <a:t> website to check AD-Ts: </a:t>
            </a:r>
            <a:r>
              <a:rPr lang="en-US" dirty="0">
                <a:hlinkClick r:id="rId3"/>
              </a:rPr>
              <a:t>https://adegreewithaguarantee.com/en-us/</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Cal State Apply AD-T website: </a:t>
            </a:r>
            <a:r>
              <a:rPr lang="en-US" dirty="0">
                <a:hlinkClick r:id="rId4"/>
              </a:rPr>
              <a:t>https://www2.calstate.edu/apply/transfer/Pages/associate-degree-for-transfer-major-and-campus-search.aspx</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Cal State Apply Upper Division Transfer info: </a:t>
            </a:r>
            <a:r>
              <a:rPr lang="en-US" dirty="0">
                <a:hlinkClick r:id="rId5"/>
              </a:rPr>
              <a:t>https://www2.calstate.edu/apply/transfer/Pages/upper-division-transfer.aspx</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Cal State Apply Lower Division Transfer info: </a:t>
            </a:r>
            <a:r>
              <a:rPr lang="en-US" dirty="0">
                <a:hlinkClick r:id="rId6"/>
              </a:rPr>
              <a:t>https://www2.calstate.edu/apply/transfer/Pages/lower-division-transfer.aspx</a:t>
            </a:r>
            <a:endParaRPr lang="en-US" b="0" dirty="0"/>
          </a:p>
        </p:txBody>
      </p:sp>
      <p:sp>
        <p:nvSpPr>
          <p:cNvPr id="4" name="Slide Number Placeholder 3"/>
          <p:cNvSpPr>
            <a:spLocks noGrp="1"/>
          </p:cNvSpPr>
          <p:nvPr>
            <p:ph type="sldNum" sz="quarter" idx="5"/>
          </p:nvPr>
        </p:nvSpPr>
        <p:spPr/>
        <p:txBody>
          <a:bodyPr/>
          <a:lstStyle/>
          <a:p>
            <a:fld id="{6DF8F48A-6110-47DA-8521-A1D1FFD22FEF}" type="slidenum">
              <a:rPr lang="en-US" smtClean="0"/>
              <a:t>16</a:t>
            </a:fld>
            <a:endParaRPr lang="en-US" dirty="0"/>
          </a:p>
        </p:txBody>
      </p:sp>
    </p:spTree>
    <p:extLst>
      <p:ext uri="{BB962C8B-B14F-4D97-AF65-F5344CB8AC3E}">
        <p14:creationId xmlns:p14="http://schemas.microsoft.com/office/powerpoint/2010/main" val="747761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t>Degreewithaguarantee</a:t>
            </a:r>
            <a:r>
              <a:rPr lang="en-US" b="0" dirty="0"/>
              <a:t> website to check AD-Ts: </a:t>
            </a:r>
            <a:r>
              <a:rPr lang="en-US" dirty="0">
                <a:hlinkClick r:id="rId3"/>
              </a:rPr>
              <a:t>https://adegreewithaguarantee.com/en-us/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Cal State Apply AD-T website: </a:t>
            </a:r>
            <a:r>
              <a:rPr lang="en-US" dirty="0">
                <a:hlinkClick r:id="rId4"/>
              </a:rPr>
              <a:t>https://www2.calstate.edu/apply/transfer/Pages/associate-degree-for-transfer-major-and-campus-search.aspx</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Cal State Apply Upper Division Transfer info: </a:t>
            </a:r>
            <a:r>
              <a:rPr lang="en-US" dirty="0">
                <a:hlinkClick r:id="rId5"/>
              </a:rPr>
              <a:t>https://www2.calstate.edu/apply/transfer/Pages/upper-division-transfer.aspx</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Cal State Apply Lower Division Transfer info: </a:t>
            </a:r>
            <a:r>
              <a:rPr lang="en-US" dirty="0">
                <a:hlinkClick r:id="rId6"/>
              </a:rPr>
              <a:t>https://www2.calstate.edu/apply/transfer/Pages/lower-division-transfer.aspx</a:t>
            </a:r>
            <a:endParaRPr lang="en-US" b="0" dirty="0"/>
          </a:p>
        </p:txBody>
      </p:sp>
      <p:sp>
        <p:nvSpPr>
          <p:cNvPr id="4" name="Slide Number Placeholder 3"/>
          <p:cNvSpPr>
            <a:spLocks noGrp="1"/>
          </p:cNvSpPr>
          <p:nvPr>
            <p:ph type="sldNum" sz="quarter" idx="5"/>
          </p:nvPr>
        </p:nvSpPr>
        <p:spPr/>
        <p:txBody>
          <a:bodyPr/>
          <a:lstStyle/>
          <a:p>
            <a:fld id="{6DF8F48A-6110-47DA-8521-A1D1FFD22FEF}" type="slidenum">
              <a:rPr lang="en-US" smtClean="0"/>
              <a:t>17</a:t>
            </a:fld>
            <a:endParaRPr lang="en-US" dirty="0"/>
          </a:p>
        </p:txBody>
      </p:sp>
    </p:spTree>
    <p:extLst>
      <p:ext uri="{BB962C8B-B14F-4D97-AF65-F5344CB8AC3E}">
        <p14:creationId xmlns:p14="http://schemas.microsoft.com/office/powerpoint/2010/main" val="2733991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t>Degreewithaguarantee</a:t>
            </a:r>
            <a:r>
              <a:rPr lang="en-US" b="0" dirty="0"/>
              <a:t> website to check AD-Ts: </a:t>
            </a:r>
            <a:r>
              <a:rPr lang="en-US" dirty="0">
                <a:hlinkClick r:id="rId3"/>
              </a:rPr>
              <a:t>https://adegreewithaguarantee.com/en-us/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Cal State Apply AD-T website: </a:t>
            </a:r>
            <a:r>
              <a:rPr lang="en-US" dirty="0">
                <a:hlinkClick r:id="rId4"/>
              </a:rPr>
              <a:t>https://www2.calstate.edu/apply/transfer/Pages/associate-degree-for-transfer-major-and-campus-search.aspx</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Cal State Apply Upper Division Transfer info: </a:t>
            </a:r>
            <a:r>
              <a:rPr lang="en-US" dirty="0">
                <a:hlinkClick r:id="rId5"/>
              </a:rPr>
              <a:t>https://www2.calstate.edu/apply/transfer/Pages/upper-division-transfer.aspx</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Cal State Apply Lower Division Transfer info: </a:t>
            </a:r>
            <a:r>
              <a:rPr lang="en-US" dirty="0">
                <a:hlinkClick r:id="rId6"/>
              </a:rPr>
              <a:t>https://www2.calstate.edu/apply/transfer/Pages/lower-division-transfer.aspx</a:t>
            </a:r>
            <a:endParaRPr lang="en-US" b="0" dirty="0"/>
          </a:p>
        </p:txBody>
      </p:sp>
      <p:sp>
        <p:nvSpPr>
          <p:cNvPr id="4" name="Slide Number Placeholder 3"/>
          <p:cNvSpPr>
            <a:spLocks noGrp="1"/>
          </p:cNvSpPr>
          <p:nvPr>
            <p:ph type="sldNum" sz="quarter" idx="5"/>
          </p:nvPr>
        </p:nvSpPr>
        <p:spPr/>
        <p:txBody>
          <a:bodyPr/>
          <a:lstStyle/>
          <a:p>
            <a:fld id="{6DF8F48A-6110-47DA-8521-A1D1FFD22FEF}" type="slidenum">
              <a:rPr lang="en-US" smtClean="0"/>
              <a:t>18</a:t>
            </a:fld>
            <a:endParaRPr lang="en-US" dirty="0"/>
          </a:p>
        </p:txBody>
      </p:sp>
    </p:spTree>
    <p:extLst>
      <p:ext uri="{BB962C8B-B14F-4D97-AF65-F5344CB8AC3E}">
        <p14:creationId xmlns:p14="http://schemas.microsoft.com/office/powerpoint/2010/main" val="2367924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D71E48D-9728-2F45-B02D-C2713662B4D4}" type="slidenum">
              <a:rPr lang="en-US" smtClean="0"/>
              <a:pPr>
                <a:defRPr/>
              </a:pPr>
              <a:t>19</a:t>
            </a:fld>
            <a:endParaRPr lang="en-US" dirty="0"/>
          </a:p>
        </p:txBody>
      </p:sp>
    </p:spTree>
    <p:extLst>
      <p:ext uri="{BB962C8B-B14F-4D97-AF65-F5344CB8AC3E}">
        <p14:creationId xmlns:p14="http://schemas.microsoft.com/office/powerpoint/2010/main" val="3244601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F8F48A-6110-47DA-8521-A1D1FFD22FEF}" type="slidenum">
              <a:rPr lang="en-US" smtClean="0"/>
              <a:t>2</a:t>
            </a:fld>
            <a:endParaRPr lang="en-US" dirty="0"/>
          </a:p>
        </p:txBody>
      </p:sp>
    </p:spTree>
    <p:extLst>
      <p:ext uri="{BB962C8B-B14F-4D97-AF65-F5344CB8AC3E}">
        <p14:creationId xmlns:p14="http://schemas.microsoft.com/office/powerpoint/2010/main" val="31461133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6DF8F48A-6110-47DA-8521-A1D1FFD22FEF}" type="slidenum">
              <a:rPr lang="en-US" smtClean="0"/>
              <a:t>20</a:t>
            </a:fld>
            <a:endParaRPr lang="en-US"/>
          </a:p>
        </p:txBody>
      </p:sp>
    </p:spTree>
    <p:extLst>
      <p:ext uri="{BB962C8B-B14F-4D97-AF65-F5344CB8AC3E}">
        <p14:creationId xmlns:p14="http://schemas.microsoft.com/office/powerpoint/2010/main" val="327153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Common mistake to avoid: applying to the wrong campus. Check the entire name of the campus and program carefully. </a:t>
            </a:r>
            <a:endParaRPr lang="en-US" b="0" dirty="0"/>
          </a:p>
        </p:txBody>
      </p:sp>
      <p:sp>
        <p:nvSpPr>
          <p:cNvPr id="4" name="Slide Number Placeholder 3"/>
          <p:cNvSpPr>
            <a:spLocks noGrp="1"/>
          </p:cNvSpPr>
          <p:nvPr>
            <p:ph type="sldNum" sz="quarter" idx="5"/>
          </p:nvPr>
        </p:nvSpPr>
        <p:spPr/>
        <p:txBody>
          <a:bodyPr/>
          <a:lstStyle/>
          <a:p>
            <a:fld id="{6DF8F48A-6110-47DA-8521-A1D1FFD22FEF}" type="slidenum">
              <a:rPr lang="en-US" smtClean="0"/>
              <a:t>21</a:t>
            </a:fld>
            <a:endParaRPr lang="en-US"/>
          </a:p>
        </p:txBody>
      </p:sp>
    </p:spTree>
    <p:extLst>
      <p:ext uri="{BB962C8B-B14F-4D97-AF65-F5344CB8AC3E}">
        <p14:creationId xmlns:p14="http://schemas.microsoft.com/office/powerpoint/2010/main" val="3374075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6DF8F48A-6110-47DA-8521-A1D1FFD22FEF}" type="slidenum">
              <a:rPr lang="en-US" smtClean="0"/>
              <a:t>23</a:t>
            </a:fld>
            <a:endParaRPr lang="en-US"/>
          </a:p>
        </p:txBody>
      </p:sp>
    </p:spTree>
    <p:extLst>
      <p:ext uri="{BB962C8B-B14F-4D97-AF65-F5344CB8AC3E}">
        <p14:creationId xmlns:p14="http://schemas.microsoft.com/office/powerpoint/2010/main" val="36657527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CSU uses self-reported coursework to calculate an overall GPA and to determine admission eligibility. Failure to report all coursework completed may adversely affect admission eligibility and could result in a denial decision.  </a:t>
            </a:r>
          </a:p>
          <a:p>
            <a:pPr>
              <a:defRPr/>
            </a:pPr>
            <a:endParaRPr lang="en-US" dirty="0">
              <a:cs typeface="Calibri"/>
            </a:endParaRPr>
          </a:p>
          <a:p>
            <a:pPr>
              <a:defRPr/>
            </a:pPr>
            <a:r>
              <a:rPr lang="en-US" dirty="0"/>
              <a:t>Supporting information is where the EOP application is found for those who are applying. For those who aren't we will review how to opt out.</a:t>
            </a:r>
          </a:p>
          <a:p>
            <a:pPr>
              <a:defRPr/>
            </a:pPr>
            <a:endParaRPr lang="en-US" dirty="0"/>
          </a:p>
          <a:p>
            <a:pPr>
              <a:defRPr/>
            </a:pPr>
            <a:endParaRPr lang="en-US" dirty="0">
              <a:cs typeface="Calibri"/>
            </a:endParaRPr>
          </a:p>
        </p:txBody>
      </p:sp>
      <p:sp>
        <p:nvSpPr>
          <p:cNvPr id="4" name="Slide Number Placeholder 3"/>
          <p:cNvSpPr>
            <a:spLocks noGrp="1"/>
          </p:cNvSpPr>
          <p:nvPr>
            <p:ph type="sldNum" sz="quarter" idx="5"/>
          </p:nvPr>
        </p:nvSpPr>
        <p:spPr/>
        <p:txBody>
          <a:bodyPr/>
          <a:lstStyle/>
          <a:p>
            <a:fld id="{6DF8F48A-6110-47DA-8521-A1D1FFD22FEF}" type="slidenum">
              <a:rPr lang="en-US" smtClean="0"/>
              <a:t>24</a:t>
            </a:fld>
            <a:endParaRPr lang="en-US" dirty="0"/>
          </a:p>
        </p:txBody>
      </p:sp>
    </p:spTree>
    <p:extLst>
      <p:ext uri="{BB962C8B-B14F-4D97-AF65-F5344CB8AC3E}">
        <p14:creationId xmlns:p14="http://schemas.microsoft.com/office/powerpoint/2010/main" val="1932622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6DF8F48A-6110-47DA-8521-A1D1FFD22FEF}" type="slidenum">
              <a:rPr lang="en-US" smtClean="0"/>
              <a:t>25</a:t>
            </a:fld>
            <a:endParaRPr lang="en-US" dirty="0"/>
          </a:p>
        </p:txBody>
      </p:sp>
    </p:spTree>
    <p:extLst>
      <p:ext uri="{BB962C8B-B14F-4D97-AF65-F5344CB8AC3E}">
        <p14:creationId xmlns:p14="http://schemas.microsoft.com/office/powerpoint/2010/main" val="1799988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ScalaSans"/>
              </a:rPr>
              <a:t>Review these instructions and the content of the statements carefully. It’s your responsibility to read and understand these statements before responding to them. Once you submit your application, your responses cannot be edited.</a:t>
            </a:r>
            <a:endParaRPr lang="en-US" b="0" dirty="0"/>
          </a:p>
        </p:txBody>
      </p:sp>
      <p:sp>
        <p:nvSpPr>
          <p:cNvPr id="4" name="Slide Number Placeholder 3"/>
          <p:cNvSpPr>
            <a:spLocks noGrp="1"/>
          </p:cNvSpPr>
          <p:nvPr>
            <p:ph type="sldNum" sz="quarter" idx="5"/>
          </p:nvPr>
        </p:nvSpPr>
        <p:spPr/>
        <p:txBody>
          <a:bodyPr/>
          <a:lstStyle/>
          <a:p>
            <a:fld id="{6DF8F48A-6110-47DA-8521-A1D1FFD22FEF}" type="slidenum">
              <a:rPr lang="en-US" smtClean="0"/>
              <a:t>26</a:t>
            </a:fld>
            <a:endParaRPr lang="en-US"/>
          </a:p>
        </p:txBody>
      </p:sp>
    </p:spTree>
    <p:extLst>
      <p:ext uri="{BB962C8B-B14F-4D97-AF65-F5344CB8AC3E}">
        <p14:creationId xmlns:p14="http://schemas.microsoft.com/office/powerpoint/2010/main" val="23654592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Legal Sex</a:t>
            </a:r>
          </a:p>
          <a:p>
            <a:r>
              <a:rPr lang="en-US" sz="1200" b="0" i="0" kern="1200" dirty="0">
                <a:solidFill>
                  <a:schemeClr val="tx1"/>
                </a:solidFill>
                <a:effectLst/>
                <a:latin typeface="+mn-lt"/>
                <a:ea typeface="+mn-ea"/>
                <a:cs typeface="+mn-cs"/>
              </a:rPr>
              <a:t>Select responses to subsequent questions regarding sexual orientation, gender identity, and gender expression. </a:t>
            </a:r>
          </a:p>
          <a:p>
            <a:r>
              <a:rPr lang="en-US" sz="1200" b="0" i="0" kern="1200" dirty="0">
                <a:solidFill>
                  <a:schemeClr val="tx1"/>
                </a:solidFill>
                <a:effectLst/>
                <a:latin typeface="+mn-lt"/>
                <a:ea typeface="+mn-ea"/>
                <a:cs typeface="+mn-cs"/>
              </a:rPr>
              <a:t>Your responses are for informational purposes only. No information provided will be used in a discriminatory manner or affect your application for admission. The CSU collects this voluntary demographic information regarding the sexual orientation, gender identity, and gender expression of students (California Education Code section 66027, AB 620). Please note the following:</a:t>
            </a:r>
          </a:p>
          <a:p>
            <a:r>
              <a:rPr lang="en-US" sz="1200" b="0" i="0" kern="1200" dirty="0">
                <a:solidFill>
                  <a:schemeClr val="tx1"/>
                </a:solidFill>
                <a:effectLst/>
                <a:latin typeface="+mn-lt"/>
                <a:ea typeface="+mn-ea"/>
                <a:cs typeface="+mn-cs"/>
              </a:rPr>
              <a:t>Providing this information is optional and not required to move forward or complete the Cal State Apply application for admission. </a:t>
            </a:r>
          </a:p>
          <a:p>
            <a:r>
              <a:rPr lang="en-US" sz="1200" b="0" i="0" kern="1200" dirty="0">
                <a:solidFill>
                  <a:schemeClr val="tx1"/>
                </a:solidFill>
                <a:effectLst/>
                <a:latin typeface="+mn-lt"/>
                <a:ea typeface="+mn-ea"/>
                <a:cs typeface="+mn-cs"/>
              </a:rPr>
              <a:t>Your responses are kept private and secure. Limited campus staff will have access to this information. </a:t>
            </a:r>
          </a:p>
          <a:p>
            <a:r>
              <a:rPr lang="en-US" sz="1200" b="0" i="0" kern="1200" dirty="0">
                <a:solidFill>
                  <a:schemeClr val="tx1"/>
                </a:solidFill>
                <a:effectLst/>
                <a:latin typeface="+mn-lt"/>
                <a:ea typeface="+mn-ea"/>
                <a:cs typeface="+mn-cs"/>
              </a:rPr>
              <a:t>This data will not be used for discriminatory purposes. </a:t>
            </a:r>
          </a:p>
          <a:p>
            <a:r>
              <a:rPr lang="en-US" sz="1200" b="0" i="0" kern="1200" dirty="0">
                <a:solidFill>
                  <a:schemeClr val="tx1"/>
                </a:solidFill>
                <a:effectLst/>
                <a:latin typeface="+mn-lt"/>
                <a:ea typeface="+mn-ea"/>
                <a:cs typeface="+mn-cs"/>
              </a:rPr>
              <a:t>This information is used to provide services to all our student populations. </a:t>
            </a:r>
          </a:p>
          <a:p>
            <a:r>
              <a:rPr lang="en-US" sz="1200" b="0" i="0" kern="1200" dirty="0">
                <a:solidFill>
                  <a:schemeClr val="tx1"/>
                </a:solidFill>
                <a:effectLst/>
                <a:latin typeface="+mn-lt"/>
                <a:ea typeface="+mn-ea"/>
                <a:cs typeface="+mn-cs"/>
              </a:rPr>
              <a:t>This information is used for summary demographic reporting in which no individual applicant's identity will be revealed. In compliance with the California Education Code, this summary information will be made available on CSU and campus websites and to the California Legislature.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Applicant information (undergraduate)</a:t>
            </a:r>
          </a:p>
          <a:p>
            <a:r>
              <a:rPr lang="en-US" sz="1200" b="0" i="0" kern="1200" dirty="0">
                <a:solidFill>
                  <a:schemeClr val="tx1"/>
                </a:solidFill>
                <a:effectLst/>
                <a:latin typeface="+mn-lt"/>
                <a:ea typeface="+mn-ea"/>
                <a:cs typeface="+mn-cs"/>
              </a:rPr>
              <a:t>This section only applies to undergraduate applicants. Your responses to questions in this section help CSU provide services to students. All questions are optional.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6DF8F48A-6110-47DA-8521-A1D1FFD22FEF}" type="slidenum">
              <a:rPr lang="en-US" smtClean="0"/>
              <a:t>27</a:t>
            </a:fld>
            <a:endParaRPr lang="en-US"/>
          </a:p>
        </p:txBody>
      </p:sp>
    </p:spTree>
    <p:extLst>
      <p:ext uri="{BB962C8B-B14F-4D97-AF65-F5344CB8AC3E}">
        <p14:creationId xmlns:p14="http://schemas.microsoft.com/office/powerpoint/2010/main" val="2913407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ScalaSans"/>
              </a:rPr>
              <a:t>If you don’t have a mailing address, you can list the address of a relative or friend, with their permission. If you find more permanent housing in the future, please update it in your application and with the campuses you applied to.</a:t>
            </a:r>
            <a:endParaRPr lang="en-US" b="0" dirty="0"/>
          </a:p>
        </p:txBody>
      </p:sp>
      <p:sp>
        <p:nvSpPr>
          <p:cNvPr id="4" name="Slide Number Placeholder 3"/>
          <p:cNvSpPr>
            <a:spLocks noGrp="1"/>
          </p:cNvSpPr>
          <p:nvPr>
            <p:ph type="sldNum" sz="quarter" idx="5"/>
          </p:nvPr>
        </p:nvSpPr>
        <p:spPr/>
        <p:txBody>
          <a:bodyPr/>
          <a:lstStyle/>
          <a:p>
            <a:fld id="{6DF8F48A-6110-47DA-8521-A1D1FFD22FEF}" type="slidenum">
              <a:rPr lang="en-US" smtClean="0"/>
              <a:t>28</a:t>
            </a:fld>
            <a:endParaRPr lang="en-US"/>
          </a:p>
        </p:txBody>
      </p:sp>
    </p:spTree>
    <p:extLst>
      <p:ext uri="{BB962C8B-B14F-4D97-AF65-F5344CB8AC3E}">
        <p14:creationId xmlns:p14="http://schemas.microsoft.com/office/powerpoint/2010/main" val="18605194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6DF8F48A-6110-47DA-8521-A1D1FFD22FEF}" type="slidenum">
              <a:rPr lang="en-US" smtClean="0"/>
              <a:t>29</a:t>
            </a:fld>
            <a:endParaRPr lang="en-US"/>
          </a:p>
        </p:txBody>
      </p:sp>
    </p:spTree>
    <p:extLst>
      <p:ext uri="{BB962C8B-B14F-4D97-AF65-F5344CB8AC3E}">
        <p14:creationId xmlns:p14="http://schemas.microsoft.com/office/powerpoint/2010/main" val="27142941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p:txBody>
      </p:sp>
      <p:sp>
        <p:nvSpPr>
          <p:cNvPr id="4" name="Slide Number Placeholder 3"/>
          <p:cNvSpPr>
            <a:spLocks noGrp="1"/>
          </p:cNvSpPr>
          <p:nvPr>
            <p:ph type="sldNum" sz="quarter" idx="5"/>
          </p:nvPr>
        </p:nvSpPr>
        <p:spPr/>
        <p:txBody>
          <a:bodyPr/>
          <a:lstStyle/>
          <a:p>
            <a:fld id="{6DF8F48A-6110-47DA-8521-A1D1FFD22FEF}" type="slidenum">
              <a:rPr lang="en-US" smtClean="0"/>
              <a:t>30</a:t>
            </a:fld>
            <a:endParaRPr lang="en-US"/>
          </a:p>
        </p:txBody>
      </p:sp>
    </p:spTree>
    <p:extLst>
      <p:ext uri="{BB962C8B-B14F-4D97-AF65-F5344CB8AC3E}">
        <p14:creationId xmlns:p14="http://schemas.microsoft.com/office/powerpoint/2010/main" val="1601449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D2202E"/>
                </a:solidFill>
                <a:cs typeface="Segoe UI" panose="020B0502040204020203" pitchFamily="34" charset="0"/>
              </a:rPr>
              <a:t>Navigating to Cal State Apply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D2202E"/>
                </a:solidFill>
                <a:cs typeface="Segoe UI" panose="020B0502040204020203" pitchFamily="34" charset="0"/>
              </a:rPr>
              <a:t>Cal State Apply is the central application for all 23 campuses in the CSU. You only need to submit ONE Cal State Apply application even if you are applying for admission into multiple CSU campuses. Keep in mind that each campus you apply to has a $70 fee, so if you apply to multiple campuses you will still only have one Cal State Apply application but will notice you have a higher fee - $70 for each campus you applied to.</a:t>
            </a:r>
          </a:p>
          <a:p>
            <a:endParaRPr lang="en-US" dirty="0"/>
          </a:p>
        </p:txBody>
      </p:sp>
      <p:sp>
        <p:nvSpPr>
          <p:cNvPr id="4" name="Slide Number Placeholder 3"/>
          <p:cNvSpPr>
            <a:spLocks noGrp="1"/>
          </p:cNvSpPr>
          <p:nvPr>
            <p:ph type="sldNum" sz="quarter" idx="5"/>
          </p:nvPr>
        </p:nvSpPr>
        <p:spPr/>
        <p:txBody>
          <a:bodyPr/>
          <a:lstStyle/>
          <a:p>
            <a:fld id="{6DF8F48A-6110-47DA-8521-A1D1FFD22FEF}" type="slidenum">
              <a:rPr lang="en-US" smtClean="0"/>
              <a:t>3</a:t>
            </a:fld>
            <a:endParaRPr lang="en-US" dirty="0"/>
          </a:p>
        </p:txBody>
      </p:sp>
    </p:spTree>
    <p:extLst>
      <p:ext uri="{BB962C8B-B14F-4D97-AF65-F5344CB8AC3E}">
        <p14:creationId xmlns:p14="http://schemas.microsoft.com/office/powerpoint/2010/main" val="30342925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p:txBody>
      </p:sp>
      <p:sp>
        <p:nvSpPr>
          <p:cNvPr id="4" name="Slide Number Placeholder 3"/>
          <p:cNvSpPr>
            <a:spLocks noGrp="1"/>
          </p:cNvSpPr>
          <p:nvPr>
            <p:ph type="sldNum" sz="quarter" idx="5"/>
          </p:nvPr>
        </p:nvSpPr>
        <p:spPr/>
        <p:txBody>
          <a:bodyPr/>
          <a:lstStyle/>
          <a:p>
            <a:fld id="{6DF8F48A-6110-47DA-8521-A1D1FFD22FEF}" type="slidenum">
              <a:rPr lang="en-US" smtClean="0"/>
              <a:t>31</a:t>
            </a:fld>
            <a:endParaRPr lang="en-US"/>
          </a:p>
        </p:txBody>
      </p:sp>
    </p:spTree>
    <p:extLst>
      <p:ext uri="{BB962C8B-B14F-4D97-AF65-F5344CB8AC3E}">
        <p14:creationId xmlns:p14="http://schemas.microsoft.com/office/powerpoint/2010/main" val="19827515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p:txBody>
      </p:sp>
      <p:sp>
        <p:nvSpPr>
          <p:cNvPr id="4" name="Slide Number Placeholder 3"/>
          <p:cNvSpPr>
            <a:spLocks noGrp="1"/>
          </p:cNvSpPr>
          <p:nvPr>
            <p:ph type="sldNum" sz="quarter" idx="5"/>
          </p:nvPr>
        </p:nvSpPr>
        <p:spPr/>
        <p:txBody>
          <a:bodyPr/>
          <a:lstStyle/>
          <a:p>
            <a:fld id="{6DF8F48A-6110-47DA-8521-A1D1FFD22FEF}" type="slidenum">
              <a:rPr lang="en-US" smtClean="0"/>
              <a:t>32</a:t>
            </a:fld>
            <a:endParaRPr lang="en-US"/>
          </a:p>
        </p:txBody>
      </p:sp>
    </p:spTree>
    <p:extLst>
      <p:ext uri="{BB962C8B-B14F-4D97-AF65-F5344CB8AC3E}">
        <p14:creationId xmlns:p14="http://schemas.microsoft.com/office/powerpoint/2010/main" val="39843636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6DF8F48A-6110-47DA-8521-A1D1FFD22FEF}" type="slidenum">
              <a:rPr lang="en-US" smtClean="0"/>
              <a:t>33</a:t>
            </a:fld>
            <a:endParaRPr lang="en-US" dirty="0"/>
          </a:p>
        </p:txBody>
      </p:sp>
    </p:spTree>
    <p:extLst>
      <p:ext uri="{BB962C8B-B14F-4D97-AF65-F5344CB8AC3E}">
        <p14:creationId xmlns:p14="http://schemas.microsoft.com/office/powerpoint/2010/main" val="12789478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6DF8F48A-6110-47DA-8521-A1D1FFD22FEF}" type="slidenum">
              <a:rPr lang="en-US" smtClean="0"/>
              <a:t>34</a:t>
            </a:fld>
            <a:endParaRPr lang="en-US" dirty="0"/>
          </a:p>
        </p:txBody>
      </p:sp>
    </p:spTree>
    <p:extLst>
      <p:ext uri="{BB962C8B-B14F-4D97-AF65-F5344CB8AC3E}">
        <p14:creationId xmlns:p14="http://schemas.microsoft.com/office/powerpoint/2010/main" val="42523145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p:txBody>
      </p:sp>
      <p:sp>
        <p:nvSpPr>
          <p:cNvPr id="4" name="Slide Number Placeholder 3"/>
          <p:cNvSpPr>
            <a:spLocks noGrp="1"/>
          </p:cNvSpPr>
          <p:nvPr>
            <p:ph type="sldNum" sz="quarter" idx="5"/>
          </p:nvPr>
        </p:nvSpPr>
        <p:spPr/>
        <p:txBody>
          <a:bodyPr/>
          <a:lstStyle/>
          <a:p>
            <a:fld id="{6DF8F48A-6110-47DA-8521-A1D1FFD22FEF}" type="slidenum">
              <a:rPr lang="en-US" smtClean="0"/>
              <a:t>35</a:t>
            </a:fld>
            <a:endParaRPr lang="en-US"/>
          </a:p>
        </p:txBody>
      </p:sp>
    </p:spTree>
    <p:extLst>
      <p:ext uri="{BB962C8B-B14F-4D97-AF65-F5344CB8AC3E}">
        <p14:creationId xmlns:p14="http://schemas.microsoft.com/office/powerpoint/2010/main" val="39752537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SSID has been moved under the SSN field to assist with applicants understanding that this is not their SSN.</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8F48A-6110-47DA-8521-A1D1FFD22FEF}"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006333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If you cannot answer </a:t>
            </a:r>
            <a:r>
              <a:rPr lang="en-US" b="1"/>
              <a:t>Yes</a:t>
            </a:r>
            <a:r>
              <a:rPr lang="en-US"/>
              <a:t> to any of the above questions, you are considered a dependent student. Provide the following information about your parent/guardians' household. Be sure to enter your information accurately as this section cannot be updated after submission.</a:t>
            </a:r>
          </a:p>
          <a:p>
            <a:pPr marL="171450" indent="-171450">
              <a:buFont typeface="Arial"/>
              <a:buChar char="•"/>
              <a:defRPr/>
            </a:pPr>
            <a:r>
              <a:rPr lang="en-US"/>
              <a:t>Total size of parent/guardians' household in the specified year. Note that your parent/guardians' household includes your parents/guardians (or registered domestic partners), yourself, other dependent children, and other dependents. The total size should be greater than one.</a:t>
            </a:r>
            <a:endParaRPr lang="en-US">
              <a:cs typeface="Calibri"/>
            </a:endParaRPr>
          </a:p>
          <a:p>
            <a:pPr marL="171450" indent="-171450">
              <a:buFont typeface="Arial"/>
              <a:buChar char="•"/>
              <a:defRPr/>
            </a:pPr>
            <a:r>
              <a:rPr lang="en-US"/>
              <a:t>Parents' adjusted gross income (AGI) for the specified year. Adjusted gross income can be found on your federal tax return as follows: </a:t>
            </a:r>
            <a:endParaRPr lang="en-US">
              <a:cs typeface="Calibri"/>
            </a:endParaRPr>
          </a:p>
          <a:p>
            <a:pPr marL="628650" lvl="1" indent="-171450">
              <a:buFont typeface="Arial"/>
              <a:buChar char="•"/>
              <a:defRPr/>
            </a:pPr>
            <a:r>
              <a:rPr lang="en-US"/>
              <a:t>Form 1040: Line 37</a:t>
            </a:r>
            <a:endParaRPr lang="en-US">
              <a:cs typeface="Calibri"/>
            </a:endParaRPr>
          </a:p>
          <a:p>
            <a:pPr marL="628650" lvl="1" indent="-171450">
              <a:buFont typeface="Arial"/>
              <a:buChar char="•"/>
              <a:defRPr/>
            </a:pPr>
            <a:r>
              <a:rPr lang="en-US"/>
              <a:t>Form 1040A: Line 21</a:t>
            </a:r>
            <a:endParaRPr lang="en-US">
              <a:cs typeface="Calibri"/>
            </a:endParaRPr>
          </a:p>
          <a:p>
            <a:pPr marL="628650" lvl="1" indent="-171450">
              <a:buFont typeface="Arial"/>
              <a:buChar char="•"/>
              <a:defRPr/>
            </a:pPr>
            <a:r>
              <a:rPr lang="en-US"/>
              <a:t>Form 1040EZ: Line 4</a:t>
            </a:r>
            <a:endParaRPr lang="en-US">
              <a:cs typeface="Calibri"/>
            </a:endParaRPr>
          </a:p>
          <a:p>
            <a:pPr marL="171450" indent="-171450">
              <a:buFont typeface="Arial"/>
              <a:buChar char="•"/>
              <a:defRPr/>
            </a:pPr>
            <a:r>
              <a:rPr lang="en-US"/>
              <a:t>Untaxed income and benefits for the specified year. Untaxed Income is income not reported on a tax return, such as: </a:t>
            </a:r>
            <a:endParaRPr lang="en-US">
              <a:cs typeface="Calibri"/>
            </a:endParaRPr>
          </a:p>
          <a:p>
            <a:pPr marL="628650" lvl="1" indent="-171450">
              <a:buFont typeface="Arial"/>
              <a:buChar char="•"/>
              <a:defRPr/>
            </a:pPr>
            <a:r>
              <a:rPr lang="en-US"/>
              <a:t>Child support.</a:t>
            </a:r>
            <a:endParaRPr lang="en-US">
              <a:cs typeface="Calibri"/>
            </a:endParaRPr>
          </a:p>
          <a:p>
            <a:pPr marL="628650" lvl="1" indent="-171450">
              <a:buFont typeface="Arial"/>
              <a:buChar char="•"/>
              <a:defRPr/>
            </a:pPr>
            <a:r>
              <a:rPr lang="en-US"/>
              <a:t>Untaxed portions of pensions.</a:t>
            </a:r>
            <a:endParaRPr lang="en-US">
              <a:cs typeface="Calibri"/>
            </a:endParaRPr>
          </a:p>
          <a:p>
            <a:pPr marL="628650" lvl="1" indent="-171450">
              <a:buFont typeface="Arial"/>
              <a:buChar char="•"/>
              <a:defRPr/>
            </a:pPr>
            <a:r>
              <a:rPr lang="en-US"/>
              <a:t>Housing, food, and other allowances paid to military, clergy, and others, including cash and cash value. Do not include the value of military on-base housing or the value of a basic military allowance for housing.</a:t>
            </a:r>
            <a:endParaRPr lang="en-US">
              <a:cs typeface="Calibri"/>
            </a:endParaRPr>
          </a:p>
          <a:p>
            <a:pPr marL="628650" lvl="1" indent="-171450">
              <a:buFont typeface="Arial"/>
              <a:buChar char="•"/>
              <a:defRPr/>
            </a:pPr>
            <a:r>
              <a:rPr lang="en-US"/>
              <a:t>Veterans – non-education benefits including Disability, Death Pension, or Dependency &amp; Indemnity Compensation (DIC) and/or VA Educational Work-Study allowances. </a:t>
            </a:r>
            <a:endParaRPr lang="en-US">
              <a:cs typeface="Calibri"/>
            </a:endParaRPr>
          </a:p>
          <a:p>
            <a:pPr marL="628650" lvl="1" indent="-171450">
              <a:buFont typeface="Arial"/>
              <a:buChar char="•"/>
              <a:defRPr/>
            </a:pPr>
            <a:r>
              <a:rPr lang="en-US"/>
              <a:t>Other untaxed income such as worker’s compensation, disability benefits, etc.</a:t>
            </a:r>
            <a:endParaRPr lang="en-US">
              <a:cs typeface="Calibri"/>
            </a:endParaRPr>
          </a:p>
          <a:p>
            <a:pPr marL="171450" indent="-171450">
              <a:buFont typeface="Arial"/>
              <a:buChar char="•"/>
              <a:defRPr/>
            </a:pPr>
            <a:r>
              <a:rPr lang="en-US"/>
              <a:t>Parents' untaxed income and benefits for the specified year.</a:t>
            </a:r>
            <a:endParaRPr lang="en-US">
              <a:cs typeface="Calibri"/>
            </a:endParaRPr>
          </a:p>
          <a:p>
            <a:pPr>
              <a:defRPr/>
            </a:pPr>
            <a:r>
              <a:rPr lang="en-US" b="1"/>
              <a:t>Don’t include</a:t>
            </a:r>
            <a:r>
              <a:rPr lang="en-US"/>
              <a:t> extended foster care benefits, student aid, earned income credit, additional child tax credit, welfare payments, untaxed Social Security benefits, Supplemental Security Income, Workforce Innovation and Opportunity Act educational benefits, on-base military housing or a military housing allowance, combat pay, benefits from flexible spending arrangements (e.g., cafeteria plans), foreign income exclusion, or credit for federal tax on special fuels. </a:t>
            </a:r>
            <a:endParaRPr lang="en-US">
              <a:cs typeface="Calibri"/>
            </a:endParaRPr>
          </a:p>
          <a:p>
            <a:pPr marL="0" marR="0" lvl="0" indent="0" algn="l" defTabSz="914400">
              <a:lnSpc>
                <a:spcPct val="100000"/>
              </a:lnSpc>
              <a:spcBef>
                <a:spcPts val="0"/>
              </a:spcBef>
              <a:spcAft>
                <a:spcPts val="0"/>
              </a:spcAft>
              <a:buClrTx/>
              <a:buSzTx/>
              <a:buFontTx/>
              <a:buNone/>
              <a:tabLst/>
              <a:defRPr/>
            </a:pPr>
            <a:endParaRPr lang="en-US" b="0">
              <a:cs typeface="Calibri"/>
            </a:endParaRPr>
          </a:p>
        </p:txBody>
      </p:sp>
      <p:sp>
        <p:nvSpPr>
          <p:cNvPr id="4" name="Slide Number Placeholder 3"/>
          <p:cNvSpPr>
            <a:spLocks noGrp="1"/>
          </p:cNvSpPr>
          <p:nvPr>
            <p:ph type="sldNum" sz="quarter" idx="5"/>
          </p:nvPr>
        </p:nvSpPr>
        <p:spPr/>
        <p:txBody>
          <a:bodyPr/>
          <a:lstStyle/>
          <a:p>
            <a:fld id="{6DF8F48A-6110-47DA-8521-A1D1FFD22FEF}" type="slidenum">
              <a:rPr lang="en-US" smtClean="0"/>
              <a:t>37</a:t>
            </a:fld>
            <a:endParaRPr lang="en-US"/>
          </a:p>
        </p:txBody>
      </p:sp>
    </p:spTree>
    <p:extLst>
      <p:ext uri="{BB962C8B-B14F-4D97-AF65-F5344CB8AC3E}">
        <p14:creationId xmlns:p14="http://schemas.microsoft.com/office/powerpoint/2010/main" val="29431414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6DF8F48A-6110-47DA-8521-A1D1FFD22FEF}" type="slidenum">
              <a:rPr lang="en-US" smtClean="0"/>
              <a:t>38</a:t>
            </a:fld>
            <a:endParaRPr lang="en-US" dirty="0"/>
          </a:p>
        </p:txBody>
      </p:sp>
    </p:spTree>
    <p:extLst>
      <p:ext uri="{BB962C8B-B14F-4D97-AF65-F5344CB8AC3E}">
        <p14:creationId xmlns:p14="http://schemas.microsoft.com/office/powerpoint/2010/main" val="10633713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HIGHLIGHTS ABOVE ARE FOR PRESENTER TO ENTER YOUR SPECIFIC INFORMATION BASED ON THEIR SCHOOL</a:t>
            </a:r>
          </a:p>
          <a:p>
            <a:pPr>
              <a:defRPr/>
            </a:pPr>
            <a:endParaRPr lang="en-US" dirty="0">
              <a:cs typeface="Calibri"/>
            </a:endParaRPr>
          </a:p>
          <a:p>
            <a:pPr>
              <a:defRPr/>
            </a:pPr>
            <a:r>
              <a:rPr lang="en-US" b="1" u="sng" dirty="0"/>
              <a:t>Save time uploading your transcripts using CaliforniaColleges.edu:</a:t>
            </a:r>
            <a:endParaRPr lang="en-US" b="1" u="sng" dirty="0">
              <a:cs typeface="Calibri"/>
            </a:endParaRPr>
          </a:p>
          <a:p>
            <a:pPr>
              <a:defRPr/>
            </a:pPr>
            <a:r>
              <a:rPr lang="en-US" dirty="0"/>
              <a:t>California residents that have a CaliforniaColleges.edu account can use this account to add high school transcript information to their application. View this </a:t>
            </a:r>
            <a:r>
              <a:rPr lang="en-US" dirty="0">
                <a:hlinkClick r:id="rId3"/>
              </a:rPr>
              <a:t>how-to video</a:t>
            </a:r>
            <a:r>
              <a:rPr lang="en-US" dirty="0"/>
              <a:t> about importing your courses. </a:t>
            </a:r>
          </a:p>
          <a:p>
            <a:pPr>
              <a:defRPr/>
            </a:pPr>
            <a:endParaRPr lang="en-US" dirty="0"/>
          </a:p>
          <a:p>
            <a:pPr>
              <a:defRPr/>
            </a:pPr>
            <a:r>
              <a:rPr lang="en-US" dirty="0"/>
              <a:t>If your school changed term types for one year or more, have students add the school twice with each respective term type. </a:t>
            </a:r>
          </a:p>
        </p:txBody>
      </p:sp>
      <p:sp>
        <p:nvSpPr>
          <p:cNvPr id="4" name="Slide Number Placeholder 3"/>
          <p:cNvSpPr>
            <a:spLocks noGrp="1"/>
          </p:cNvSpPr>
          <p:nvPr>
            <p:ph type="sldNum" sz="quarter" idx="5"/>
          </p:nvPr>
        </p:nvSpPr>
        <p:spPr/>
        <p:txBody>
          <a:bodyPr/>
          <a:lstStyle/>
          <a:p>
            <a:fld id="{6DF8F48A-6110-47DA-8521-A1D1FFD22FEF}" type="slidenum">
              <a:rPr lang="en-US" smtClean="0"/>
              <a:t>39</a:t>
            </a:fld>
            <a:endParaRPr lang="en-US"/>
          </a:p>
        </p:txBody>
      </p:sp>
    </p:spTree>
    <p:extLst>
      <p:ext uri="{BB962C8B-B14F-4D97-AF65-F5344CB8AC3E}">
        <p14:creationId xmlns:p14="http://schemas.microsoft.com/office/powerpoint/2010/main" val="30787117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p:txBody>
      </p:sp>
      <p:sp>
        <p:nvSpPr>
          <p:cNvPr id="4" name="Slide Number Placeholder 3"/>
          <p:cNvSpPr>
            <a:spLocks noGrp="1"/>
          </p:cNvSpPr>
          <p:nvPr>
            <p:ph type="sldNum" sz="quarter" idx="5"/>
          </p:nvPr>
        </p:nvSpPr>
        <p:spPr/>
        <p:txBody>
          <a:bodyPr/>
          <a:lstStyle/>
          <a:p>
            <a:fld id="{6DF8F48A-6110-47DA-8521-A1D1FFD22FEF}" type="slidenum">
              <a:rPr lang="en-US" smtClean="0"/>
              <a:t>40</a:t>
            </a:fld>
            <a:endParaRPr lang="en-US"/>
          </a:p>
        </p:txBody>
      </p:sp>
    </p:spTree>
    <p:extLst>
      <p:ext uri="{BB962C8B-B14F-4D97-AF65-F5344CB8AC3E}">
        <p14:creationId xmlns:p14="http://schemas.microsoft.com/office/powerpoint/2010/main" val="671847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dirty="0">
                <a:solidFill>
                  <a:srgbClr val="D2202E"/>
                </a:solidFill>
                <a:cs typeface="Segoe UI" panose="020B0502040204020203" pitchFamily="34" charset="0"/>
              </a:rPr>
              <a:t>Apply by the deadline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dirty="0">
                <a:solidFill>
                  <a:srgbClr val="D2202E"/>
                </a:solidFill>
                <a:cs typeface="Segoe UI" panose="020B0502040204020203" pitchFamily="34" charset="0"/>
              </a:rPr>
              <a:t>For information Application Fee Waiver eligibility, visit https://www.calstate.edu/apply/paying-for-college/Pages/fee-waiver.aspx</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dirty="0">
                <a:solidFill>
                  <a:srgbClr val="D2202E"/>
                </a:solidFill>
                <a:cs typeface="Segoe UI" panose="020B0502040204020203" pitchFamily="34" charset="0"/>
              </a:rPr>
              <a:t>Campuses will request transcripts and/or information after applications are submitted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dirty="0">
                <a:solidFill>
                  <a:srgbClr val="D2202E"/>
                </a:solidFill>
                <a:cs typeface="Segoe UI" panose="020B0502040204020203" pitchFamily="34" charset="0"/>
              </a:rPr>
              <a:t>Orientations typically take place the summer after high school graduation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D2202E"/>
              </a:solidFill>
              <a:cs typeface="Calibri"/>
            </a:endParaRPr>
          </a:p>
        </p:txBody>
      </p:sp>
      <p:sp>
        <p:nvSpPr>
          <p:cNvPr id="4" name="Slide Number Placeholder 3"/>
          <p:cNvSpPr>
            <a:spLocks noGrp="1"/>
          </p:cNvSpPr>
          <p:nvPr>
            <p:ph type="sldNum" sz="quarter" idx="5"/>
          </p:nvPr>
        </p:nvSpPr>
        <p:spPr/>
        <p:txBody>
          <a:bodyPr/>
          <a:lstStyle/>
          <a:p>
            <a:fld id="{6DF8F48A-6110-47DA-8521-A1D1FFD22FEF}" type="slidenum">
              <a:rPr lang="en-US" smtClean="0"/>
              <a:t>4</a:t>
            </a:fld>
            <a:endParaRPr lang="en-US"/>
          </a:p>
        </p:txBody>
      </p:sp>
    </p:spTree>
    <p:extLst>
      <p:ext uri="{BB962C8B-B14F-4D97-AF65-F5344CB8AC3E}">
        <p14:creationId xmlns:p14="http://schemas.microsoft.com/office/powerpoint/2010/main" val="41985237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p:txBody>
      </p:sp>
      <p:sp>
        <p:nvSpPr>
          <p:cNvPr id="4" name="Slide Number Placeholder 3"/>
          <p:cNvSpPr>
            <a:spLocks noGrp="1"/>
          </p:cNvSpPr>
          <p:nvPr>
            <p:ph type="sldNum" sz="quarter" idx="5"/>
          </p:nvPr>
        </p:nvSpPr>
        <p:spPr/>
        <p:txBody>
          <a:bodyPr/>
          <a:lstStyle/>
          <a:p>
            <a:fld id="{6DF8F48A-6110-47DA-8521-A1D1FFD22FEF}" type="slidenum">
              <a:rPr lang="en-US" smtClean="0"/>
              <a:t>41</a:t>
            </a:fld>
            <a:endParaRPr lang="en-US"/>
          </a:p>
        </p:txBody>
      </p:sp>
    </p:spTree>
    <p:extLst>
      <p:ext uri="{BB962C8B-B14F-4D97-AF65-F5344CB8AC3E}">
        <p14:creationId xmlns:p14="http://schemas.microsoft.com/office/powerpoint/2010/main" val="35043583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p:txBody>
      </p:sp>
      <p:sp>
        <p:nvSpPr>
          <p:cNvPr id="4" name="Slide Number Placeholder 3"/>
          <p:cNvSpPr>
            <a:spLocks noGrp="1"/>
          </p:cNvSpPr>
          <p:nvPr>
            <p:ph type="sldNum" sz="quarter" idx="5"/>
          </p:nvPr>
        </p:nvSpPr>
        <p:spPr/>
        <p:txBody>
          <a:bodyPr/>
          <a:lstStyle/>
          <a:p>
            <a:fld id="{6DF8F48A-6110-47DA-8521-A1D1FFD22FEF}" type="slidenum">
              <a:rPr lang="en-US" smtClean="0"/>
              <a:t>42</a:t>
            </a:fld>
            <a:endParaRPr lang="en-US"/>
          </a:p>
        </p:txBody>
      </p:sp>
    </p:spTree>
    <p:extLst>
      <p:ext uri="{BB962C8B-B14F-4D97-AF65-F5344CB8AC3E}">
        <p14:creationId xmlns:p14="http://schemas.microsoft.com/office/powerpoint/2010/main" val="257852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u="sng" dirty="0"/>
              <a:t>Degree Information: </a:t>
            </a:r>
            <a:r>
              <a:rPr lang="en-US" dirty="0"/>
              <a:t>If you identified yourself as an Associate Degree for Transfer (AD-T) student in the Extended Profile questions on your application, then be sure to select the appropriate degree from the list here – either an Associate of Arts for Transfer (AA-T) or an Associate of Science for Transfer (AS-T). You should not select these options if you have not completed or will not complete an approved Associate Degree for Transfer (AD-T). </a:t>
            </a:r>
            <a:endParaRPr lang="en-US"/>
          </a:p>
          <a:p>
            <a:pPr>
              <a:defRPr/>
            </a:pPr>
            <a:endParaRPr lang="en-US" dirty="0">
              <a:cs typeface="Calibri"/>
            </a:endParaRPr>
          </a:p>
          <a:p>
            <a:pPr>
              <a:defRPr/>
            </a:pPr>
            <a:endParaRPr lang="en-US" dirty="0">
              <a:cs typeface="Calibri"/>
            </a:endParaRPr>
          </a:p>
          <a:p>
            <a:pPr>
              <a:defRPr/>
            </a:pPr>
            <a:endParaRPr lang="en-US" dirty="0">
              <a:cs typeface="Calibri"/>
            </a:endParaRPr>
          </a:p>
          <a:p>
            <a:pPr>
              <a:defRPr/>
            </a:pPr>
            <a:endParaRPr lang="en-US" dirty="0">
              <a:cs typeface="Calibri"/>
            </a:endParaRPr>
          </a:p>
        </p:txBody>
      </p:sp>
      <p:sp>
        <p:nvSpPr>
          <p:cNvPr id="4" name="Slide Number Placeholder 3"/>
          <p:cNvSpPr>
            <a:spLocks noGrp="1"/>
          </p:cNvSpPr>
          <p:nvPr>
            <p:ph type="sldNum" sz="quarter" idx="5"/>
          </p:nvPr>
        </p:nvSpPr>
        <p:spPr/>
        <p:txBody>
          <a:bodyPr/>
          <a:lstStyle/>
          <a:p>
            <a:fld id="{6DF8F48A-6110-47DA-8521-A1D1FFD22FEF}" type="slidenum">
              <a:rPr lang="en-US" smtClean="0"/>
              <a:t>43</a:t>
            </a:fld>
            <a:endParaRPr lang="en-US" dirty="0"/>
          </a:p>
        </p:txBody>
      </p:sp>
    </p:spTree>
    <p:extLst>
      <p:ext uri="{BB962C8B-B14F-4D97-AF65-F5344CB8AC3E}">
        <p14:creationId xmlns:p14="http://schemas.microsoft.com/office/powerpoint/2010/main" val="28190300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Important note: </a:t>
            </a:r>
            <a:r>
              <a:rPr lang="en-US" dirty="0"/>
              <a:t>Use official copies of your transcripts. Coursework must exactly match your official transcripts; don't use an unofficial version, like a printout from your school's website. List your courses under the correct term, year, and class level. Department prefixes and course numbers must precisely match those on your transcripts. </a:t>
            </a:r>
            <a:endParaRPr lang="en-US" dirty="0">
              <a:ea typeface="+mn-ea"/>
              <a:cs typeface="+mn-cs"/>
            </a:endParaRPr>
          </a:p>
        </p:txBody>
      </p:sp>
      <p:sp>
        <p:nvSpPr>
          <p:cNvPr id="4" name="Slide Number Placeholder 3"/>
          <p:cNvSpPr>
            <a:spLocks noGrp="1"/>
          </p:cNvSpPr>
          <p:nvPr>
            <p:ph type="sldNum" sz="quarter" idx="5"/>
          </p:nvPr>
        </p:nvSpPr>
        <p:spPr/>
        <p:txBody>
          <a:bodyPr/>
          <a:lstStyle/>
          <a:p>
            <a:fld id="{6DF8F48A-6110-47DA-8521-A1D1FFD22FEF}" type="slidenum">
              <a:rPr lang="en-US" smtClean="0"/>
              <a:t>44</a:t>
            </a:fld>
            <a:endParaRPr lang="en-US" dirty="0"/>
          </a:p>
        </p:txBody>
      </p:sp>
    </p:spTree>
    <p:extLst>
      <p:ext uri="{BB962C8B-B14F-4D97-AF65-F5344CB8AC3E}">
        <p14:creationId xmlns:p14="http://schemas.microsoft.com/office/powerpoint/2010/main" val="25136436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p:txBody>
      </p:sp>
      <p:sp>
        <p:nvSpPr>
          <p:cNvPr id="4" name="Slide Number Placeholder 3"/>
          <p:cNvSpPr>
            <a:spLocks noGrp="1"/>
          </p:cNvSpPr>
          <p:nvPr>
            <p:ph type="sldNum" sz="quarter" idx="5"/>
          </p:nvPr>
        </p:nvSpPr>
        <p:spPr/>
        <p:txBody>
          <a:bodyPr/>
          <a:lstStyle/>
          <a:p>
            <a:fld id="{6DF8F48A-6110-47DA-8521-A1D1FFD22FEF}" type="slidenum">
              <a:rPr lang="en-US" smtClean="0"/>
              <a:t>45</a:t>
            </a:fld>
            <a:endParaRPr lang="en-US"/>
          </a:p>
        </p:txBody>
      </p:sp>
    </p:spTree>
    <p:extLst>
      <p:ext uri="{BB962C8B-B14F-4D97-AF65-F5344CB8AC3E}">
        <p14:creationId xmlns:p14="http://schemas.microsoft.com/office/powerpoint/2010/main" val="11892080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DF8F48A-6110-47DA-8521-A1D1FFD22FEF}" type="slidenum">
              <a:rPr lang="en-US" smtClean="0"/>
              <a:t>46</a:t>
            </a:fld>
            <a:endParaRPr lang="en-US" dirty="0"/>
          </a:p>
        </p:txBody>
      </p:sp>
    </p:spTree>
    <p:extLst>
      <p:ext uri="{BB962C8B-B14F-4D97-AF65-F5344CB8AC3E}">
        <p14:creationId xmlns:p14="http://schemas.microsoft.com/office/powerpoint/2010/main" val="16045126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6DF8F48A-6110-47DA-8521-A1D1FFD22FEF}" type="slidenum">
              <a:rPr lang="en-US" smtClean="0"/>
              <a:t>47</a:t>
            </a:fld>
            <a:endParaRPr lang="en-US" dirty="0"/>
          </a:p>
        </p:txBody>
      </p:sp>
    </p:spTree>
    <p:extLst>
      <p:ext uri="{BB962C8B-B14F-4D97-AF65-F5344CB8AC3E}">
        <p14:creationId xmlns:p14="http://schemas.microsoft.com/office/powerpoint/2010/main" val="17211057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Common mistake to avoid for reporting ACT and SAT: Accurately report your ACT ID and College Board ID</a:t>
            </a:r>
            <a:r>
              <a:rPr lang="en-US" dirty="0"/>
              <a:t> </a:t>
            </a:r>
            <a:endParaRPr lang="en-US"/>
          </a:p>
          <a:p>
            <a:pPr>
              <a:defRPr/>
            </a:pPr>
            <a:r>
              <a:rPr lang="en-US"/>
              <a:t>Be sure to accurately report your ACT ID (for the ACT exam) or your College Board ID (for the SAT exam). This is the easiest and best way to ensure your scores will be matched to your application and received by the CSU campus(es) you apply to. </a:t>
            </a:r>
          </a:p>
          <a:p>
            <a:pPr>
              <a:defRPr/>
            </a:pPr>
            <a:endParaRPr lang="en-US" dirty="0">
              <a:cs typeface="Calibri"/>
            </a:endParaRPr>
          </a:p>
          <a:p>
            <a:pPr>
              <a:defRPr/>
            </a:pPr>
            <a:r>
              <a:rPr lang="en-US"/>
              <a:t>For more information about F21 and standardized test scores, please visit the </a:t>
            </a:r>
            <a:r>
              <a:rPr lang="en-US" b="1" dirty="0">
                <a:hlinkClick r:id="rId3"/>
              </a:rPr>
              <a:t>First-time Freshman Frequently Asked Questions</a:t>
            </a:r>
            <a:r>
              <a:rPr lang="en-US" dirty="0"/>
              <a:t> page of the website. </a:t>
            </a:r>
            <a:endParaRPr lang="en-US" dirty="0">
              <a:cs typeface="Calibri"/>
            </a:endParaRPr>
          </a:p>
        </p:txBody>
      </p:sp>
      <p:sp>
        <p:nvSpPr>
          <p:cNvPr id="4" name="Slide Number Placeholder 3"/>
          <p:cNvSpPr>
            <a:spLocks noGrp="1"/>
          </p:cNvSpPr>
          <p:nvPr>
            <p:ph type="sldNum" sz="quarter" idx="5"/>
          </p:nvPr>
        </p:nvSpPr>
        <p:spPr/>
        <p:txBody>
          <a:bodyPr/>
          <a:lstStyle/>
          <a:p>
            <a:fld id="{6DF8F48A-6110-47DA-8521-A1D1FFD22FEF}" type="slidenum">
              <a:rPr lang="en-US" smtClean="0"/>
              <a:t>49</a:t>
            </a:fld>
            <a:endParaRPr lang="en-US"/>
          </a:p>
        </p:txBody>
      </p:sp>
    </p:spTree>
    <p:extLst>
      <p:ext uri="{BB962C8B-B14F-4D97-AF65-F5344CB8AC3E}">
        <p14:creationId xmlns:p14="http://schemas.microsoft.com/office/powerpoint/2010/main" val="14839026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6DF8F48A-6110-47DA-8521-A1D1FFD22FEF}" type="slidenum">
              <a:rPr lang="en-US" smtClean="0"/>
              <a:t>50</a:t>
            </a:fld>
            <a:endParaRPr lang="en-US" dirty="0"/>
          </a:p>
        </p:txBody>
      </p:sp>
    </p:spTree>
    <p:extLst>
      <p:ext uri="{BB962C8B-B14F-4D97-AF65-F5344CB8AC3E}">
        <p14:creationId xmlns:p14="http://schemas.microsoft.com/office/powerpoint/2010/main" val="24763535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6DF8F48A-6110-47DA-8521-A1D1FFD22FEF}" type="slidenum">
              <a:rPr lang="en-US" smtClean="0"/>
              <a:t>51</a:t>
            </a:fld>
            <a:endParaRPr lang="en-US" dirty="0"/>
          </a:p>
        </p:txBody>
      </p:sp>
    </p:spTree>
    <p:extLst>
      <p:ext uri="{BB962C8B-B14F-4D97-AF65-F5344CB8AC3E}">
        <p14:creationId xmlns:p14="http://schemas.microsoft.com/office/powerpoint/2010/main" val="4181059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b="0" dirty="0">
              <a:cs typeface="Calibri"/>
            </a:endParaRPr>
          </a:p>
        </p:txBody>
      </p:sp>
      <p:sp>
        <p:nvSpPr>
          <p:cNvPr id="4" name="Slide Number Placeholder 3"/>
          <p:cNvSpPr>
            <a:spLocks noGrp="1"/>
          </p:cNvSpPr>
          <p:nvPr>
            <p:ph type="sldNum" sz="quarter" idx="5"/>
          </p:nvPr>
        </p:nvSpPr>
        <p:spPr/>
        <p:txBody>
          <a:bodyPr/>
          <a:lstStyle/>
          <a:p>
            <a:fld id="{6DF8F48A-6110-47DA-8521-A1D1FFD22FEF}" type="slidenum">
              <a:rPr lang="en-US" smtClean="0"/>
              <a:t>5</a:t>
            </a:fld>
            <a:endParaRPr lang="en-US" dirty="0"/>
          </a:p>
        </p:txBody>
      </p:sp>
    </p:spTree>
    <p:extLst>
      <p:ext uri="{BB962C8B-B14F-4D97-AF65-F5344CB8AC3E}">
        <p14:creationId xmlns:p14="http://schemas.microsoft.com/office/powerpoint/2010/main" val="7318241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6DF8F48A-6110-47DA-8521-A1D1FFD22FEF}" type="slidenum">
              <a:rPr lang="en-US" smtClean="0"/>
              <a:t>52</a:t>
            </a:fld>
            <a:endParaRPr lang="en-US" dirty="0"/>
          </a:p>
        </p:txBody>
      </p:sp>
    </p:spTree>
    <p:extLst>
      <p:ext uri="{BB962C8B-B14F-4D97-AF65-F5344CB8AC3E}">
        <p14:creationId xmlns:p14="http://schemas.microsoft.com/office/powerpoint/2010/main" val="31407135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8F48A-6110-47DA-8521-A1D1FFD22FEF}"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253821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6DF8F48A-6110-47DA-8521-A1D1FFD22FEF}" type="slidenum">
              <a:rPr lang="en-US" smtClean="0"/>
              <a:t>55</a:t>
            </a:fld>
            <a:endParaRPr lang="en-US" dirty="0"/>
          </a:p>
        </p:txBody>
      </p:sp>
    </p:spTree>
    <p:extLst>
      <p:ext uri="{BB962C8B-B14F-4D97-AF65-F5344CB8AC3E}">
        <p14:creationId xmlns:p14="http://schemas.microsoft.com/office/powerpoint/2010/main" val="19075482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For each program you are applying to, you will see one blue tile. So, if you are applying to two programs, you will see two tiles. If the program has mandatory responses or documents to upload then it will not let the applicant submit without those. </a:t>
            </a:r>
            <a:endParaRPr lang="en-US"/>
          </a:p>
          <a:p>
            <a:pPr>
              <a:defRPr/>
            </a:pPr>
            <a:endParaRPr lang="en-US" b="1" dirty="0">
              <a:cs typeface="Calibri"/>
            </a:endParaRPr>
          </a:p>
        </p:txBody>
      </p:sp>
      <p:sp>
        <p:nvSpPr>
          <p:cNvPr id="4" name="Slide Number Placeholder 3"/>
          <p:cNvSpPr>
            <a:spLocks noGrp="1"/>
          </p:cNvSpPr>
          <p:nvPr>
            <p:ph type="sldNum" sz="quarter" idx="5"/>
          </p:nvPr>
        </p:nvSpPr>
        <p:spPr/>
        <p:txBody>
          <a:bodyPr/>
          <a:lstStyle/>
          <a:p>
            <a:fld id="{6DF8F48A-6110-47DA-8521-A1D1FFD22FEF}" type="slidenum">
              <a:rPr lang="en-US" smtClean="0"/>
              <a:t>56</a:t>
            </a:fld>
            <a:endParaRPr lang="en-US"/>
          </a:p>
        </p:txBody>
      </p:sp>
    </p:spTree>
    <p:extLst>
      <p:ext uri="{BB962C8B-B14F-4D97-AF65-F5344CB8AC3E}">
        <p14:creationId xmlns:p14="http://schemas.microsoft.com/office/powerpoint/2010/main" val="9610295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For each program you are applying to, you will see one blue tile. So, if you are applying to two programs, you will see two tiles. If the program has mandatory responses or documents to upload then it will not let the applicant submit without those. </a:t>
            </a:r>
            <a:endParaRPr lang="en-US"/>
          </a:p>
          <a:p>
            <a:pPr>
              <a:defRPr/>
            </a:pPr>
            <a:endParaRPr lang="en-US" b="1" dirty="0">
              <a:cs typeface="Calibri"/>
            </a:endParaRPr>
          </a:p>
        </p:txBody>
      </p:sp>
      <p:sp>
        <p:nvSpPr>
          <p:cNvPr id="4" name="Slide Number Placeholder 3"/>
          <p:cNvSpPr>
            <a:spLocks noGrp="1"/>
          </p:cNvSpPr>
          <p:nvPr>
            <p:ph type="sldNum" sz="quarter" idx="5"/>
          </p:nvPr>
        </p:nvSpPr>
        <p:spPr/>
        <p:txBody>
          <a:bodyPr/>
          <a:lstStyle/>
          <a:p>
            <a:fld id="{6DF8F48A-6110-47DA-8521-A1D1FFD22FEF}" type="slidenum">
              <a:rPr lang="en-US" smtClean="0"/>
              <a:t>57</a:t>
            </a:fld>
            <a:endParaRPr lang="en-US"/>
          </a:p>
        </p:txBody>
      </p:sp>
    </p:spTree>
    <p:extLst>
      <p:ext uri="{BB962C8B-B14F-4D97-AF65-F5344CB8AC3E}">
        <p14:creationId xmlns:p14="http://schemas.microsoft.com/office/powerpoint/2010/main" val="32966142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Once submitted, your application cannot be changed with exception of adding new test scores or adding information for the EOP application (see FAQs). Incomplete or inaccurate information may affect admission eligibility. If you do need to make a change, please contact the campus you applied to directly. </a:t>
            </a:r>
            <a:endParaRPr lang="en-US">
              <a:cs typeface="Calibri" panose="020F0502020204030204"/>
            </a:endParaRPr>
          </a:p>
          <a:p>
            <a:pPr>
              <a:defRPr/>
            </a:pPr>
            <a:endParaRPr lang="en-US" b="1" dirty="0">
              <a:cs typeface="Calibri"/>
            </a:endParaRPr>
          </a:p>
          <a:p>
            <a:pPr>
              <a:defRPr/>
            </a:pPr>
            <a:r>
              <a:rPr lang="en-US"/>
              <a:t>You are ready to submit when the four quadrants show complete (green) </a:t>
            </a:r>
            <a:r>
              <a:rPr lang="en-US" b="1"/>
              <a:t>and</a:t>
            </a:r>
            <a:r>
              <a:rPr lang="en-US"/>
              <a:t> when the status on the program (in the Submit Application tab) has also turned green</a:t>
            </a:r>
          </a:p>
          <a:p>
            <a:pPr>
              <a:defRPr/>
            </a:pPr>
            <a:endParaRPr lang="en-US" dirty="0">
              <a:cs typeface="Calibri"/>
            </a:endParaRPr>
          </a:p>
          <a:p>
            <a:pPr>
              <a:defRPr/>
            </a:pPr>
            <a:endParaRPr lang="en-US" dirty="0">
              <a:cs typeface="Calibri"/>
            </a:endParaRPr>
          </a:p>
        </p:txBody>
      </p:sp>
      <p:sp>
        <p:nvSpPr>
          <p:cNvPr id="4" name="Slide Number Placeholder 3"/>
          <p:cNvSpPr>
            <a:spLocks noGrp="1"/>
          </p:cNvSpPr>
          <p:nvPr>
            <p:ph type="sldNum" sz="quarter" idx="5"/>
          </p:nvPr>
        </p:nvSpPr>
        <p:spPr/>
        <p:txBody>
          <a:bodyPr/>
          <a:lstStyle/>
          <a:p>
            <a:fld id="{6DF8F48A-6110-47DA-8521-A1D1FFD22FEF}" type="slidenum">
              <a:rPr lang="en-US" smtClean="0"/>
              <a:t>58</a:t>
            </a:fld>
            <a:endParaRPr lang="en-US"/>
          </a:p>
        </p:txBody>
      </p:sp>
    </p:spTree>
    <p:extLst>
      <p:ext uri="{BB962C8B-B14F-4D97-AF65-F5344CB8AC3E}">
        <p14:creationId xmlns:p14="http://schemas.microsoft.com/office/powerpoint/2010/main" val="35772774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Review your programs. You can remove a program by clicking the red </a:t>
            </a:r>
            <a:r>
              <a:rPr lang="en-US" b="1" dirty="0"/>
              <a:t>X.</a:t>
            </a:r>
            <a:r>
              <a:rPr lang="en-US" dirty="0"/>
              <a:t> This is the last chance to review, so please do it carefully. There are no refunds issued if you make a mistake</a:t>
            </a:r>
            <a:r>
              <a:rPr lang="en-US" b="1" dirty="0"/>
              <a:t>. </a:t>
            </a:r>
            <a:endParaRPr lang="en-US" dirty="0"/>
          </a:p>
          <a:p>
            <a:pPr>
              <a:defRPr/>
            </a:pPr>
            <a:r>
              <a:rPr lang="en-US" dirty="0"/>
              <a:t>When ready, click continue and note the Fee Total. Here, enter payment details including credit card and confirm your billing address. Select Continue to proceed with payment processing. </a:t>
            </a:r>
          </a:p>
          <a:p>
            <a:pPr>
              <a:defRPr/>
            </a:pPr>
            <a:endParaRPr lang="en-US" dirty="0"/>
          </a:p>
          <a:p>
            <a:pPr>
              <a:defRPr/>
            </a:pPr>
            <a:r>
              <a:rPr lang="en-US" dirty="0"/>
              <a:t>Fee Waivers </a:t>
            </a:r>
          </a:p>
          <a:p>
            <a:pPr>
              <a:defRPr/>
            </a:pPr>
            <a:r>
              <a:rPr lang="en-US" dirty="0"/>
              <a:t>A fee waiver is automatically generated based on the information you provided in the application. You must fully complete the application before the fee waiver eligibility is determined. Select Check My Fee Waiver Status on this Submit Application tab to view your eligibility.</a:t>
            </a:r>
            <a:br>
              <a:rPr lang="en-US" dirty="0">
                <a:cs typeface="+mn-lt"/>
              </a:rPr>
            </a:b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D2202E"/>
                </a:solidFill>
                <a:cs typeface="Segoe UI" panose="020B0502040204020203" pitchFamily="34" charset="0"/>
              </a:rPr>
              <a:t>For information Application Fee Waiver eligibility, visit https://www.calstate.edu/apply/paying-for-college/Pages/fee-waiver.aspx</a:t>
            </a:r>
          </a:p>
          <a:p>
            <a:pPr marL="0" marR="0" lvl="0" indent="0" algn="l" defTabSz="914400">
              <a:lnSpc>
                <a:spcPct val="100000"/>
              </a:lnSpc>
              <a:spcBef>
                <a:spcPts val="0"/>
              </a:spcBef>
              <a:spcAft>
                <a:spcPts val="0"/>
              </a:spcAft>
              <a:buClrTx/>
              <a:buSzTx/>
              <a:buFontTx/>
              <a:buNone/>
              <a:tabLst/>
              <a:defRPr/>
            </a:pPr>
            <a:endParaRPr lang="en-US" b="0" dirty="0">
              <a:cs typeface="Calibri"/>
            </a:endParaRPr>
          </a:p>
        </p:txBody>
      </p:sp>
      <p:sp>
        <p:nvSpPr>
          <p:cNvPr id="4" name="Slide Number Placeholder 3"/>
          <p:cNvSpPr>
            <a:spLocks noGrp="1"/>
          </p:cNvSpPr>
          <p:nvPr>
            <p:ph type="sldNum" sz="quarter" idx="5"/>
          </p:nvPr>
        </p:nvSpPr>
        <p:spPr/>
        <p:txBody>
          <a:bodyPr/>
          <a:lstStyle/>
          <a:p>
            <a:fld id="{6DF8F48A-6110-47DA-8521-A1D1FFD22FEF}" type="slidenum">
              <a:rPr lang="en-US" smtClean="0"/>
              <a:t>59</a:t>
            </a:fld>
            <a:endParaRPr lang="en-US" dirty="0"/>
          </a:p>
        </p:txBody>
      </p:sp>
    </p:spTree>
    <p:extLst>
      <p:ext uri="{BB962C8B-B14F-4D97-AF65-F5344CB8AC3E}">
        <p14:creationId xmlns:p14="http://schemas.microsoft.com/office/powerpoint/2010/main" val="13576176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Review your programs. You can remove a program by clicking the red </a:t>
            </a:r>
            <a:r>
              <a:rPr lang="en-US" b="1" dirty="0"/>
              <a:t>X.</a:t>
            </a:r>
            <a:r>
              <a:rPr lang="en-US" dirty="0"/>
              <a:t> This is the last chance to review, so please do it carefully. There are no refunds issued if you make a mistake</a:t>
            </a:r>
            <a:r>
              <a:rPr lang="en-US" b="1" dirty="0"/>
              <a:t>. </a:t>
            </a:r>
            <a:endParaRPr lang="en-US" dirty="0"/>
          </a:p>
          <a:p>
            <a:pPr>
              <a:defRPr/>
            </a:pPr>
            <a:r>
              <a:rPr lang="en-US" dirty="0"/>
              <a:t>When ready, click continue and note the Fee Total. Here, enter payment details including credit card and confirm your billing address. Select Continue to proceed with payment processing. </a:t>
            </a:r>
          </a:p>
          <a:p>
            <a:pPr>
              <a:defRPr/>
            </a:pPr>
            <a:endParaRPr lang="en-US" dirty="0"/>
          </a:p>
          <a:p>
            <a:pPr>
              <a:defRPr/>
            </a:pPr>
            <a:r>
              <a:rPr lang="en-US" dirty="0"/>
              <a:t>Fee Waivers </a:t>
            </a:r>
          </a:p>
          <a:p>
            <a:pPr>
              <a:defRPr/>
            </a:pPr>
            <a:r>
              <a:rPr lang="en-US" dirty="0"/>
              <a:t>A fee waiver is automatically generated based on the information you provided in the application. You must fully complete the application before the fee waiver eligibility is determined. Select Check My Fee Waiver Status on this Submit Application tab to view your eligibility.</a:t>
            </a:r>
            <a:br>
              <a:rPr lang="en-US" dirty="0">
                <a:cs typeface="+mn-lt"/>
              </a:rPr>
            </a:b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D2202E"/>
                </a:solidFill>
                <a:cs typeface="Segoe UI" panose="020B0502040204020203" pitchFamily="34" charset="0"/>
              </a:rPr>
              <a:t>For information Application Fee Waiver eligibility, visit https://www.calstate.edu/apply/paying-for-college/Pages/fee-waiver.aspx</a:t>
            </a:r>
          </a:p>
          <a:p>
            <a:pPr marL="0" marR="0" lvl="0" indent="0" algn="l" defTabSz="914400">
              <a:lnSpc>
                <a:spcPct val="100000"/>
              </a:lnSpc>
              <a:spcBef>
                <a:spcPts val="0"/>
              </a:spcBef>
              <a:spcAft>
                <a:spcPts val="0"/>
              </a:spcAft>
              <a:buClrTx/>
              <a:buSzTx/>
              <a:buFontTx/>
              <a:buNone/>
              <a:tabLst/>
              <a:defRPr/>
            </a:pPr>
            <a:endParaRPr lang="en-US" b="0" dirty="0">
              <a:cs typeface="Calibri"/>
            </a:endParaRPr>
          </a:p>
        </p:txBody>
      </p:sp>
      <p:sp>
        <p:nvSpPr>
          <p:cNvPr id="4" name="Slide Number Placeholder 3"/>
          <p:cNvSpPr>
            <a:spLocks noGrp="1"/>
          </p:cNvSpPr>
          <p:nvPr>
            <p:ph type="sldNum" sz="quarter" idx="5"/>
          </p:nvPr>
        </p:nvSpPr>
        <p:spPr/>
        <p:txBody>
          <a:bodyPr/>
          <a:lstStyle/>
          <a:p>
            <a:fld id="{6DF8F48A-6110-47DA-8521-A1D1FFD22FEF}" type="slidenum">
              <a:rPr lang="en-US" smtClean="0"/>
              <a:t>60</a:t>
            </a:fld>
            <a:endParaRPr lang="en-US" dirty="0"/>
          </a:p>
        </p:txBody>
      </p:sp>
    </p:spTree>
    <p:extLst>
      <p:ext uri="{BB962C8B-B14F-4D97-AF65-F5344CB8AC3E}">
        <p14:creationId xmlns:p14="http://schemas.microsoft.com/office/powerpoint/2010/main" val="18664022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Where/how will I receive the admissions decision? </a:t>
            </a:r>
          </a:p>
          <a:p>
            <a:pPr>
              <a:defRPr/>
            </a:pPr>
            <a:r>
              <a:rPr lang="en-US" dirty="0"/>
              <a:t>The admissions decision will NOT be found within Cal State Apply. You will hear directly from the campus (usually via the email you used to apply) regarding your admissions decisions. </a:t>
            </a:r>
          </a:p>
          <a:p>
            <a:pPr>
              <a:defRPr/>
            </a:pPr>
            <a:endParaRPr lang="en-US" dirty="0"/>
          </a:p>
          <a:p>
            <a:pPr>
              <a:defRPr/>
            </a:pPr>
            <a:r>
              <a:rPr lang="en-US" b="1" dirty="0"/>
              <a:t>What if I’m not admitted to the CSU campus(es) I apply to? </a:t>
            </a:r>
          </a:p>
          <a:p>
            <a:pPr>
              <a:defRPr/>
            </a:pPr>
            <a:r>
              <a:rPr lang="en-US" dirty="0"/>
              <a:t>If you are a </a:t>
            </a:r>
            <a:r>
              <a:rPr lang="en-US" b="1" dirty="0"/>
              <a:t>first-time</a:t>
            </a:r>
            <a:r>
              <a:rPr lang="en-US" b="1" dirty="0">
                <a:hlinkClick r:id="rId3"/>
              </a:rPr>
              <a:t> freshman</a:t>
            </a:r>
            <a:r>
              <a:rPr lang="en-US" b="1" dirty="0"/>
              <a:t>, </a:t>
            </a:r>
            <a:r>
              <a:rPr lang="en-US" b="1" dirty="0">
                <a:hlinkClick r:id="rId4"/>
              </a:rPr>
              <a:t>upper-division transfer student</a:t>
            </a:r>
            <a:r>
              <a:rPr lang="en-US" b="1" dirty="0"/>
              <a:t> </a:t>
            </a:r>
            <a:r>
              <a:rPr lang="en-US" dirty="0"/>
              <a:t>or an</a:t>
            </a:r>
            <a:r>
              <a:rPr lang="en-US" b="1" dirty="0">
                <a:hlinkClick r:id="rId5"/>
              </a:rPr>
              <a:t> Associate Degree for Transfer (ADT) student</a:t>
            </a:r>
            <a:r>
              <a:rPr lang="en-US" b="1" dirty="0"/>
              <a:t> </a:t>
            </a:r>
            <a:r>
              <a:rPr lang="en-US" dirty="0"/>
              <a:t>applying to the CSU and you are a</a:t>
            </a:r>
            <a:r>
              <a:rPr lang="en-US" dirty="0">
                <a:hlinkClick r:id="rId6"/>
              </a:rPr>
              <a:t> </a:t>
            </a:r>
            <a:r>
              <a:rPr lang="en-US" b="1" dirty="0">
                <a:hlinkClick r:id="rId6"/>
              </a:rPr>
              <a:t>California resident for tuition purposes</a:t>
            </a:r>
            <a:r>
              <a:rPr lang="en-US" dirty="0"/>
              <a:t>, CSU-eligible and have not been admitted to any CSU to which you applied, there is the chance that the campus(es) you applied to don’t have the capacity to admit more students. </a:t>
            </a:r>
          </a:p>
          <a:p>
            <a:pPr>
              <a:defRPr/>
            </a:pPr>
            <a:endParaRPr lang="en-US" dirty="0"/>
          </a:p>
          <a:p>
            <a:pPr>
              <a:defRPr/>
            </a:pPr>
            <a:r>
              <a:rPr lang="en-US" dirty="0"/>
              <a:t>If this happens, you will be redirected to an alternate CSU campus. This is called </a:t>
            </a:r>
            <a:r>
              <a:rPr lang="en-US" i="1" dirty="0"/>
              <a:t>redirection. </a:t>
            </a:r>
            <a:r>
              <a:rPr lang="en-US" dirty="0"/>
              <a:t>You would receive the redirection details via email from Cal State Apply. For more information, please visit </a:t>
            </a:r>
            <a:r>
              <a:rPr lang="en-US" b="1" dirty="0">
                <a:hlinkClick r:id="rId7"/>
              </a:rPr>
              <a:t>https://www2.calstate.edu/apply/redirection</a:t>
            </a:r>
            <a:r>
              <a:rPr lang="en-US" b="1" dirty="0"/>
              <a:t>. </a:t>
            </a:r>
            <a:endParaRPr lang="en-US" dirty="0"/>
          </a:p>
        </p:txBody>
      </p:sp>
      <p:sp>
        <p:nvSpPr>
          <p:cNvPr id="4" name="Slide Number Placeholder 3"/>
          <p:cNvSpPr>
            <a:spLocks noGrp="1"/>
          </p:cNvSpPr>
          <p:nvPr>
            <p:ph type="sldNum" sz="quarter" idx="5"/>
          </p:nvPr>
        </p:nvSpPr>
        <p:spPr/>
        <p:txBody>
          <a:bodyPr/>
          <a:lstStyle/>
          <a:p>
            <a:fld id="{6DF8F48A-6110-47DA-8521-A1D1FFD22FEF}" type="slidenum">
              <a:rPr lang="en-US" smtClean="0"/>
              <a:t>61</a:t>
            </a:fld>
            <a:endParaRPr lang="en-US"/>
          </a:p>
        </p:txBody>
      </p:sp>
    </p:spTree>
    <p:extLst>
      <p:ext uri="{BB962C8B-B14F-4D97-AF65-F5344CB8AC3E}">
        <p14:creationId xmlns:p14="http://schemas.microsoft.com/office/powerpoint/2010/main" val="13576176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F8F48A-6110-47DA-8521-A1D1FFD22FEF}" type="slidenum">
              <a:rPr lang="en-US" smtClean="0"/>
              <a:t>62</a:t>
            </a:fld>
            <a:endParaRPr lang="en-US" dirty="0"/>
          </a:p>
        </p:txBody>
      </p:sp>
    </p:spTree>
    <p:extLst>
      <p:ext uri="{BB962C8B-B14F-4D97-AF65-F5344CB8AC3E}">
        <p14:creationId xmlns:p14="http://schemas.microsoft.com/office/powerpoint/2010/main" val="1159110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hlinkClick r:id="rId3"/>
              </a:rPr>
              <a:t>EOP Admissions site: </a:t>
            </a:r>
            <a:r>
              <a:rPr lang="en-US" b="0" dirty="0">
                <a:solidFill>
                  <a:srgbClr val="000000"/>
                </a:solidFill>
                <a:latin typeface="Open Sans"/>
              </a:rPr>
              <a:t>https://www.calstate.edu/attend/student-services/eop/Pages/default.aspx</a:t>
            </a:r>
          </a:p>
          <a:p>
            <a:pPr>
              <a:defRPr/>
            </a:pPr>
            <a:endParaRPr lang="en-US" b="0" dirty="0">
              <a:solidFill>
                <a:srgbClr val="000000"/>
              </a:solidFill>
              <a:latin typeface="Open Sans"/>
            </a:endParaRPr>
          </a:p>
          <a:p>
            <a:r>
              <a:rPr lang="en-US" b="1" dirty="0">
                <a:solidFill>
                  <a:srgbClr val="000000"/>
                </a:solidFill>
                <a:latin typeface="Open Sans"/>
              </a:rPr>
              <a:t>Who Can Apply? </a:t>
            </a:r>
            <a:r>
              <a:rPr lang="en-US" dirty="0">
                <a:solidFill>
                  <a:srgbClr val="1A1A1A"/>
                </a:solidFill>
                <a:latin typeface="Open Sans"/>
              </a:rPr>
              <a:t>Only historically low-income, educationally disadvantaged students who need admission assistance and support services to succeed in college are eligible to apply to EOP. They must demonstrate academic potential, motivation to succeed, and meet the </a:t>
            </a:r>
            <a:r>
              <a:rPr lang="en-US" dirty="0">
                <a:solidFill>
                  <a:srgbClr val="CC0B2A"/>
                </a:solidFill>
                <a:latin typeface="Open Sans"/>
                <a:hlinkClick r:id="rId4"/>
              </a:rPr>
              <a:t>income criteria</a:t>
            </a:r>
            <a:r>
              <a:rPr lang="en-US" dirty="0">
                <a:solidFill>
                  <a:srgbClr val="1A1A1A"/>
                </a:solidFill>
                <a:latin typeface="Open Sans"/>
              </a:rPr>
              <a:t>.</a:t>
            </a:r>
          </a:p>
          <a:p>
            <a:r>
              <a:rPr lang="en-US" sz="1200" b="1" i="0" kern="1200" dirty="0">
                <a:solidFill>
                  <a:schemeClr val="tx1"/>
                </a:solidFill>
                <a:effectLst/>
                <a:latin typeface="+mn-lt"/>
                <a:ea typeface="+mn-ea"/>
                <a:cs typeface="+mn-cs"/>
              </a:rPr>
              <a:t>What type of student does EOP look for?</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EOP provides education access and opportunity for low-income and educationally disadvantaged students from California, the majority of whom are first-generation college students. An EOP student may be a special or regularly admissible student who has a low income and has the potential to perform satisfactorily in curricula offered by CSU, but who has not been able to realize his/her potential because of economic, educational or environmental background. Such students may be eligible for admission to a CSU campus through the Educational Opportunity Program.</a:t>
            </a:r>
          </a:p>
          <a:p>
            <a:r>
              <a:rPr lang="en-US" sz="1200" b="1" i="0" kern="1200" dirty="0">
                <a:solidFill>
                  <a:schemeClr val="tx1"/>
                </a:solidFill>
                <a:effectLst/>
                <a:latin typeface="+mn-lt"/>
                <a:ea typeface="+mn-ea"/>
                <a:cs typeface="+mn-cs"/>
              </a:rPr>
              <a:t>What services are provided by EOP?</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 comprehensive program of support services that include advising, learning skills development, tutoring, and academic advisement, the EOP provides educational opportunities to low income students who have been traditionally excluded from higher education. EOP can provide an EOP grant to students who are eligible for financial aid.</a:t>
            </a:r>
          </a:p>
          <a:p>
            <a:endParaRPr lang="en-US" sz="1200" b="0" i="0" kern="1200" dirty="0">
              <a:solidFill>
                <a:schemeClr val="tx1"/>
              </a:solidFill>
              <a:effectLst/>
              <a:latin typeface="+mn-lt"/>
              <a:ea typeface="+mn-ea"/>
              <a:cs typeface="+mn-cs"/>
            </a:endParaRPr>
          </a:p>
          <a:p>
            <a:r>
              <a:rPr lang="en-US" b="0" dirty="0"/>
              <a:t>Go to the EOP Admission by Term website to see campus deadlines for EOP: </a:t>
            </a:r>
          </a:p>
          <a:p>
            <a:r>
              <a:rPr lang="en-US" b="0" dirty="0"/>
              <a:t>https://www.calstate.edu/attend/student-services/eop/Pages/eop-campus-status.aspx</a:t>
            </a:r>
          </a:p>
          <a:p>
            <a:endParaRPr lang="en-US" sz="1200" b="0" i="0" kern="1200" dirty="0">
              <a:solidFill>
                <a:schemeClr val="tx1"/>
              </a:solidFill>
              <a:effectLst/>
              <a:latin typeface="+mn-lt"/>
              <a:ea typeface="+mn-ea"/>
              <a:cs typeface="+mn-cs"/>
            </a:endParaRP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Applicant Help Center to find out how to edit EOP section after you submit the application: </a:t>
            </a:r>
            <a:r>
              <a:rPr lang="en-US" dirty="0">
                <a:hlinkClick r:id="rId5"/>
              </a:rPr>
              <a:t>https://help.liaisonedu.com/Cal_State_Apply_Applicant_Help_Center/Filling_Out_Your_Cal_State_Apply_Application/Cal_State_Apply_Supporting_Information/Educational_Opportunity_Program_(EOP)</a:t>
            </a:r>
            <a:endParaRPr lang="en-US" b="0" dirty="0"/>
          </a:p>
        </p:txBody>
      </p:sp>
      <p:sp>
        <p:nvSpPr>
          <p:cNvPr id="4" name="Slide Number Placeholder 3"/>
          <p:cNvSpPr>
            <a:spLocks noGrp="1"/>
          </p:cNvSpPr>
          <p:nvPr>
            <p:ph type="sldNum" sz="quarter" idx="5"/>
          </p:nvPr>
        </p:nvSpPr>
        <p:spPr/>
        <p:txBody>
          <a:bodyPr/>
          <a:lstStyle/>
          <a:p>
            <a:fld id="{6DF8F48A-6110-47DA-8521-A1D1FFD22FEF}" type="slidenum">
              <a:rPr lang="en-US" smtClean="0"/>
              <a:t>6</a:t>
            </a:fld>
            <a:endParaRPr lang="en-US" dirty="0"/>
          </a:p>
        </p:txBody>
      </p:sp>
    </p:spTree>
    <p:extLst>
      <p:ext uri="{BB962C8B-B14F-4D97-AF65-F5344CB8AC3E}">
        <p14:creationId xmlns:p14="http://schemas.microsoft.com/office/powerpoint/2010/main" val="1774686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b="0" dirty="0"/>
          </a:p>
        </p:txBody>
      </p:sp>
      <p:sp>
        <p:nvSpPr>
          <p:cNvPr id="4" name="Slide Number Placeholder 3"/>
          <p:cNvSpPr>
            <a:spLocks noGrp="1"/>
          </p:cNvSpPr>
          <p:nvPr>
            <p:ph type="sldNum" sz="quarter" idx="5"/>
          </p:nvPr>
        </p:nvSpPr>
        <p:spPr/>
        <p:txBody>
          <a:bodyPr/>
          <a:lstStyle/>
          <a:p>
            <a:fld id="{6DF8F48A-6110-47DA-8521-A1D1FFD22FEF}" type="slidenum">
              <a:rPr lang="en-US" smtClean="0"/>
              <a:t>7</a:t>
            </a:fld>
            <a:endParaRPr lang="en-US" dirty="0"/>
          </a:p>
        </p:txBody>
      </p:sp>
    </p:spTree>
    <p:extLst>
      <p:ext uri="{BB962C8B-B14F-4D97-AF65-F5344CB8AC3E}">
        <p14:creationId xmlns:p14="http://schemas.microsoft.com/office/powerpoint/2010/main" val="3665353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6DF8F48A-6110-47DA-8521-A1D1FFD22FEF}" type="slidenum">
              <a:rPr lang="en-US" smtClean="0"/>
              <a:t>8</a:t>
            </a:fld>
            <a:endParaRPr lang="en-US" dirty="0"/>
          </a:p>
        </p:txBody>
      </p:sp>
    </p:spTree>
    <p:extLst>
      <p:ext uri="{BB962C8B-B14F-4D97-AF65-F5344CB8AC3E}">
        <p14:creationId xmlns:p14="http://schemas.microsoft.com/office/powerpoint/2010/main" val="2757852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Introduction</a:t>
            </a:r>
          </a:p>
        </p:txBody>
      </p:sp>
      <p:sp>
        <p:nvSpPr>
          <p:cNvPr id="4" name="Slide Number Placeholder 3"/>
          <p:cNvSpPr>
            <a:spLocks noGrp="1"/>
          </p:cNvSpPr>
          <p:nvPr>
            <p:ph type="sldNum" sz="quarter" idx="5"/>
          </p:nvPr>
        </p:nvSpPr>
        <p:spPr/>
        <p:txBody>
          <a:bodyPr/>
          <a:lstStyle/>
          <a:p>
            <a:fld id="{6DF8F48A-6110-47DA-8521-A1D1FFD22FEF}" type="slidenum">
              <a:rPr lang="en-US" smtClean="0"/>
              <a:t>9</a:t>
            </a:fld>
            <a:endParaRPr lang="en-US" dirty="0"/>
          </a:p>
        </p:txBody>
      </p:sp>
    </p:spTree>
    <p:extLst>
      <p:ext uri="{BB962C8B-B14F-4D97-AF65-F5344CB8AC3E}">
        <p14:creationId xmlns:p14="http://schemas.microsoft.com/office/powerpoint/2010/main" val="1610911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0BBB5-FEB0-47AD-A01D-A9D3462038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8207C41-C17D-4E84-B9CC-CA142B94C1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245F25D-6082-47DE-9B2C-675944DD1812}"/>
              </a:ext>
            </a:extLst>
          </p:cNvPr>
          <p:cNvSpPr>
            <a:spLocks noGrp="1"/>
          </p:cNvSpPr>
          <p:nvPr>
            <p:ph type="dt" sz="half" idx="10"/>
          </p:nvPr>
        </p:nvSpPr>
        <p:spPr/>
        <p:txBody>
          <a:bodyPr/>
          <a:lstStyle/>
          <a:p>
            <a:fld id="{9294036C-9E7C-4FFC-99FA-414B61E345DD}" type="datetimeFigureOut">
              <a:rPr lang="en-US" smtClean="0"/>
              <a:t>10/10/2024</a:t>
            </a:fld>
            <a:endParaRPr lang="en-US" dirty="0"/>
          </a:p>
        </p:txBody>
      </p:sp>
      <p:sp>
        <p:nvSpPr>
          <p:cNvPr id="5" name="Footer Placeholder 4">
            <a:extLst>
              <a:ext uri="{FF2B5EF4-FFF2-40B4-BE49-F238E27FC236}">
                <a16:creationId xmlns:a16="http://schemas.microsoft.com/office/drawing/2014/main" id="{5E24B0FF-3B25-4E5C-A0A7-4E163636215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377007-1A01-499B-ACAD-C9F9C20B76F8}"/>
              </a:ext>
            </a:extLst>
          </p:cNvPr>
          <p:cNvSpPr>
            <a:spLocks noGrp="1"/>
          </p:cNvSpPr>
          <p:nvPr>
            <p:ph type="sldNum" sz="quarter" idx="12"/>
          </p:nvPr>
        </p:nvSpPr>
        <p:spPr/>
        <p:txBody>
          <a:bodyPr/>
          <a:lstStyle/>
          <a:p>
            <a:fld id="{ED6580AB-5C3C-4B4F-8E2A-8B7A0A8CE695}" type="slidenum">
              <a:rPr lang="en-US" smtClean="0"/>
              <a:t>‹#›</a:t>
            </a:fld>
            <a:endParaRPr lang="en-US" dirty="0"/>
          </a:p>
        </p:txBody>
      </p:sp>
    </p:spTree>
    <p:extLst>
      <p:ext uri="{BB962C8B-B14F-4D97-AF65-F5344CB8AC3E}">
        <p14:creationId xmlns:p14="http://schemas.microsoft.com/office/powerpoint/2010/main" val="1169962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81C24-32F4-4208-B651-CDCBFCD031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B74779-B577-461F-A409-71F6A5A11A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044BD-4FA0-432C-95D7-517D2DE8C4B6}"/>
              </a:ext>
            </a:extLst>
          </p:cNvPr>
          <p:cNvSpPr>
            <a:spLocks noGrp="1"/>
          </p:cNvSpPr>
          <p:nvPr>
            <p:ph type="dt" sz="half" idx="10"/>
          </p:nvPr>
        </p:nvSpPr>
        <p:spPr/>
        <p:txBody>
          <a:bodyPr/>
          <a:lstStyle/>
          <a:p>
            <a:fld id="{9294036C-9E7C-4FFC-99FA-414B61E345DD}" type="datetimeFigureOut">
              <a:rPr lang="en-US" smtClean="0"/>
              <a:t>10/10/2024</a:t>
            </a:fld>
            <a:endParaRPr lang="en-US" dirty="0"/>
          </a:p>
        </p:txBody>
      </p:sp>
      <p:sp>
        <p:nvSpPr>
          <p:cNvPr id="5" name="Footer Placeholder 4">
            <a:extLst>
              <a:ext uri="{FF2B5EF4-FFF2-40B4-BE49-F238E27FC236}">
                <a16:creationId xmlns:a16="http://schemas.microsoft.com/office/drawing/2014/main" id="{AD17F283-FE61-4C9A-9E39-74D429C582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F9B807-6FE9-4E47-846B-BCB39B7AE2D5}"/>
              </a:ext>
            </a:extLst>
          </p:cNvPr>
          <p:cNvSpPr>
            <a:spLocks noGrp="1"/>
          </p:cNvSpPr>
          <p:nvPr>
            <p:ph type="sldNum" sz="quarter" idx="12"/>
          </p:nvPr>
        </p:nvSpPr>
        <p:spPr/>
        <p:txBody>
          <a:bodyPr/>
          <a:lstStyle/>
          <a:p>
            <a:fld id="{ED6580AB-5C3C-4B4F-8E2A-8B7A0A8CE695}" type="slidenum">
              <a:rPr lang="en-US" smtClean="0"/>
              <a:t>‹#›</a:t>
            </a:fld>
            <a:endParaRPr lang="en-US" dirty="0"/>
          </a:p>
        </p:txBody>
      </p:sp>
    </p:spTree>
    <p:extLst>
      <p:ext uri="{BB962C8B-B14F-4D97-AF65-F5344CB8AC3E}">
        <p14:creationId xmlns:p14="http://schemas.microsoft.com/office/powerpoint/2010/main" val="3103985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2594DD-FFD4-4AA9-BCDA-0BA87C1463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9C2B6E-24EB-42CE-8B4D-3178D08C7E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C92C56-63F3-4246-AAEE-2FBC89E80248}"/>
              </a:ext>
            </a:extLst>
          </p:cNvPr>
          <p:cNvSpPr>
            <a:spLocks noGrp="1"/>
          </p:cNvSpPr>
          <p:nvPr>
            <p:ph type="dt" sz="half" idx="10"/>
          </p:nvPr>
        </p:nvSpPr>
        <p:spPr/>
        <p:txBody>
          <a:bodyPr/>
          <a:lstStyle/>
          <a:p>
            <a:fld id="{9294036C-9E7C-4FFC-99FA-414B61E345DD}" type="datetimeFigureOut">
              <a:rPr lang="en-US" smtClean="0"/>
              <a:t>10/10/2024</a:t>
            </a:fld>
            <a:endParaRPr lang="en-US" dirty="0"/>
          </a:p>
        </p:txBody>
      </p:sp>
      <p:sp>
        <p:nvSpPr>
          <p:cNvPr id="5" name="Footer Placeholder 4">
            <a:extLst>
              <a:ext uri="{FF2B5EF4-FFF2-40B4-BE49-F238E27FC236}">
                <a16:creationId xmlns:a16="http://schemas.microsoft.com/office/drawing/2014/main" id="{35C10319-C816-40EC-B1D0-FD9748E41D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54E9AB-6952-407A-9F06-2EB917172FBD}"/>
              </a:ext>
            </a:extLst>
          </p:cNvPr>
          <p:cNvSpPr>
            <a:spLocks noGrp="1"/>
          </p:cNvSpPr>
          <p:nvPr>
            <p:ph type="sldNum" sz="quarter" idx="12"/>
          </p:nvPr>
        </p:nvSpPr>
        <p:spPr/>
        <p:txBody>
          <a:bodyPr/>
          <a:lstStyle/>
          <a:p>
            <a:fld id="{ED6580AB-5C3C-4B4F-8E2A-8B7A0A8CE695}" type="slidenum">
              <a:rPr lang="en-US" smtClean="0"/>
              <a:t>‹#›</a:t>
            </a:fld>
            <a:endParaRPr lang="en-US" dirty="0"/>
          </a:p>
        </p:txBody>
      </p:sp>
    </p:spTree>
    <p:extLst>
      <p:ext uri="{BB962C8B-B14F-4D97-AF65-F5344CB8AC3E}">
        <p14:creationId xmlns:p14="http://schemas.microsoft.com/office/powerpoint/2010/main" val="360371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Title / Content / Image">
    <p:spTree>
      <p:nvGrpSpPr>
        <p:cNvPr id="1" name=""/>
        <p:cNvGrpSpPr/>
        <p:nvPr/>
      </p:nvGrpSpPr>
      <p:grpSpPr>
        <a:xfrm>
          <a:off x="0" y="0"/>
          <a:ext cx="0" cy="0"/>
          <a:chOff x="0" y="0"/>
          <a:chExt cx="0" cy="0"/>
        </a:xfrm>
      </p:grpSpPr>
      <p:sp>
        <p:nvSpPr>
          <p:cNvPr id="7" name="Picture Placeholder 9"/>
          <p:cNvSpPr>
            <a:spLocks noGrp="1"/>
          </p:cNvSpPr>
          <p:nvPr>
            <p:ph type="pic" sz="quarter" idx="10"/>
          </p:nvPr>
        </p:nvSpPr>
        <p:spPr>
          <a:xfrm>
            <a:off x="6096000" y="0"/>
            <a:ext cx="6096000" cy="6858000"/>
          </a:xfrm>
          <a:solidFill>
            <a:schemeClr val="accent2">
              <a:lumMod val="20000"/>
              <a:lumOff val="80000"/>
            </a:schemeClr>
          </a:solidFill>
        </p:spPr>
        <p:txBody>
          <a:bodyPr lIns="3474720" tIns="1645920" rtlCol="0">
            <a:noAutofit/>
          </a:bodyPr>
          <a:lstStyle>
            <a:lvl1pPr marL="0" indent="0" algn="l">
              <a:buNone/>
              <a:defRPr baseline="0"/>
            </a:lvl1pPr>
          </a:lstStyle>
          <a:p>
            <a:pPr lvl="0"/>
            <a:r>
              <a:rPr lang="en-US" noProof="0" dirty="0"/>
              <a:t>Drag picture to placeholder or click icon to add</a:t>
            </a:r>
          </a:p>
        </p:txBody>
      </p:sp>
      <p:sp>
        <p:nvSpPr>
          <p:cNvPr id="8" name="Text Placeholder 18"/>
          <p:cNvSpPr>
            <a:spLocks noGrp="1"/>
          </p:cNvSpPr>
          <p:nvPr>
            <p:ph type="body" sz="quarter" idx="15" hasCustomPrompt="1"/>
          </p:nvPr>
        </p:nvSpPr>
        <p:spPr>
          <a:xfrm>
            <a:off x="914400" y="1166804"/>
            <a:ext cx="7023100" cy="1271595"/>
          </a:xfrm>
          <a:prstGeom prst="rect">
            <a:avLst/>
          </a:prstGeom>
          <a:solidFill>
            <a:schemeClr val="bg1">
              <a:alpha val="75000"/>
            </a:schemeClr>
          </a:solidFill>
        </p:spPr>
        <p:txBody>
          <a:bodyPr lIns="0" tIns="91440" rIns="274320" bIns="0" anchor="t" anchorCtr="0">
            <a:noAutofit/>
          </a:bodyPr>
          <a:lstStyle>
            <a:lvl1pPr marL="0" marR="0" indent="0" algn="l" defTabSz="937832" rtl="0" eaLnBrk="0" fontAlgn="base" latinLnBrk="0" hangingPunct="0">
              <a:lnSpc>
                <a:spcPct val="100000"/>
              </a:lnSpc>
              <a:spcBef>
                <a:spcPct val="20000"/>
              </a:spcBef>
              <a:spcAft>
                <a:spcPct val="0"/>
              </a:spcAft>
              <a:buClrTx/>
              <a:buSzTx/>
              <a:buFont typeface="Times" charset="0"/>
              <a:buNone/>
              <a:tabLst/>
              <a:defRPr sz="4500" b="1" baseline="0">
                <a:solidFill>
                  <a:schemeClr val="tx2"/>
                </a:solidFill>
              </a:defRPr>
            </a:lvl1pPr>
          </a:lstStyle>
          <a:p>
            <a:pPr lvl="0"/>
            <a:r>
              <a:rPr lang="en-US" dirty="0"/>
              <a:t>Click to add a title</a:t>
            </a:r>
          </a:p>
        </p:txBody>
      </p:sp>
      <p:sp>
        <p:nvSpPr>
          <p:cNvPr id="6" name="Slide Number Placeholder 3"/>
          <p:cNvSpPr>
            <a:spLocks noGrp="1"/>
          </p:cNvSpPr>
          <p:nvPr>
            <p:ph type="sldNum" sz="quarter" idx="24"/>
          </p:nvPr>
        </p:nvSpPr>
        <p:spPr/>
        <p:txBody>
          <a:bodyPr/>
          <a:lstStyle>
            <a:lvl1pPr>
              <a:defRPr/>
            </a:lvl1pPr>
          </a:lstStyle>
          <a:p>
            <a:fld id="{9E131138-2B84-A04F-86C2-ABA3FF6E7279}" type="slidenum">
              <a:rPr lang="en-US" altLang="en-US"/>
              <a:pPr/>
              <a:t>‹#›</a:t>
            </a:fld>
            <a:endParaRPr lang="en-US" altLang="en-US" dirty="0"/>
          </a:p>
        </p:txBody>
      </p:sp>
      <p:sp>
        <p:nvSpPr>
          <p:cNvPr id="11" name="Text Placeholder 3"/>
          <p:cNvSpPr>
            <a:spLocks noGrp="1"/>
          </p:cNvSpPr>
          <p:nvPr>
            <p:ph type="body" sz="quarter" idx="25"/>
          </p:nvPr>
        </p:nvSpPr>
        <p:spPr>
          <a:xfrm>
            <a:off x="914400" y="2438400"/>
            <a:ext cx="7023343" cy="3870591"/>
          </a:xfrm>
          <a:solidFill>
            <a:schemeClr val="bg1">
              <a:alpha val="75000"/>
            </a:schemeClr>
          </a:solidFill>
        </p:spPr>
        <p:txBody>
          <a:bodyPr lIns="0" tIns="182880" rIns="274320" bIns="91440">
            <a:noAutofit/>
          </a:bodyPr>
          <a:lstStyle>
            <a:lvl1pPr>
              <a:spcBef>
                <a:spcPts val="750"/>
              </a:spcBef>
              <a:defRPr sz="2667"/>
            </a:lvl1pPr>
            <a:lvl2pPr marL="609576">
              <a:spcBef>
                <a:spcPts val="83"/>
              </a:spcBef>
              <a:defRPr sz="2333"/>
            </a:lvl2pPr>
            <a:lvl3pPr marL="1066757">
              <a:spcBef>
                <a:spcPts val="417"/>
              </a:spcBef>
              <a:defRPr sz="2167"/>
            </a:lvl3pPr>
            <a:lvl4pPr>
              <a:defRPr sz="2000"/>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94929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A3F6AD-4D61-4238-AB7D-613625BFF81F}"/>
              </a:ext>
            </a:extLst>
          </p:cNvPr>
          <p:cNvSpPr>
            <a:spLocks noGrp="1"/>
          </p:cNvSpPr>
          <p:nvPr>
            <p:ph type="dt" sz="half" idx="10"/>
          </p:nvPr>
        </p:nvSpPr>
        <p:spPr/>
        <p:txBody>
          <a:bodyPr/>
          <a:lstStyle/>
          <a:p>
            <a:fld id="{9294036C-9E7C-4FFC-99FA-414B61E345DD}" type="datetimeFigureOut">
              <a:rPr lang="en-US" smtClean="0"/>
              <a:t>10/10/2024</a:t>
            </a:fld>
            <a:endParaRPr lang="en-US" dirty="0"/>
          </a:p>
        </p:txBody>
      </p:sp>
      <p:sp>
        <p:nvSpPr>
          <p:cNvPr id="3" name="Footer Placeholder 2">
            <a:extLst>
              <a:ext uri="{FF2B5EF4-FFF2-40B4-BE49-F238E27FC236}">
                <a16:creationId xmlns:a16="http://schemas.microsoft.com/office/drawing/2014/main" id="{D8AACDC9-944D-47C6-B286-82C86AD9431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4EAAC43-3846-4080-B764-AB2DB308C58A}"/>
              </a:ext>
            </a:extLst>
          </p:cNvPr>
          <p:cNvSpPr>
            <a:spLocks noGrp="1"/>
          </p:cNvSpPr>
          <p:nvPr>
            <p:ph type="sldNum" sz="quarter" idx="12"/>
          </p:nvPr>
        </p:nvSpPr>
        <p:spPr/>
        <p:txBody>
          <a:bodyPr/>
          <a:lstStyle/>
          <a:p>
            <a:fld id="{ED6580AB-5C3C-4B4F-8E2A-8B7A0A8CE695}" type="slidenum">
              <a:rPr lang="en-US" smtClean="0"/>
              <a:t>‹#›</a:t>
            </a:fld>
            <a:endParaRPr lang="en-US" dirty="0"/>
          </a:p>
        </p:txBody>
      </p:sp>
    </p:spTree>
    <p:extLst>
      <p:ext uri="{BB962C8B-B14F-4D97-AF65-F5344CB8AC3E}">
        <p14:creationId xmlns:p14="http://schemas.microsoft.com/office/powerpoint/2010/main" val="983254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BE6C9-2B93-6445-BBBC-B17C3FED8F0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B30679D-686C-1A4B-9EC1-C85F3BBB57EA}"/>
              </a:ext>
            </a:extLst>
          </p:cNvPr>
          <p:cNvSpPr>
            <a:spLocks noGrp="1"/>
          </p:cNvSpPr>
          <p:nvPr>
            <p:ph type="sldNum" sz="quarter" idx="10"/>
          </p:nvPr>
        </p:nvSpPr>
        <p:spPr/>
        <p:txBody>
          <a:bodyPr/>
          <a:lstStyle/>
          <a:p>
            <a:fld id="{5F937897-339B-B449-8C38-B0423CAEB7C4}" type="slidenum">
              <a:rPr lang="en-US" altLang="en-US" smtClean="0"/>
              <a:pPr/>
              <a:t>‹#›</a:t>
            </a:fld>
            <a:endParaRPr lang="en-US" altLang="en-US" dirty="0"/>
          </a:p>
        </p:txBody>
      </p:sp>
    </p:spTree>
    <p:extLst>
      <p:ext uri="{BB962C8B-B14F-4D97-AF65-F5344CB8AC3E}">
        <p14:creationId xmlns:p14="http://schemas.microsoft.com/office/powerpoint/2010/main" val="3167669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Title / Content">
    <p:spTree>
      <p:nvGrpSpPr>
        <p:cNvPr id="1" name=""/>
        <p:cNvGrpSpPr/>
        <p:nvPr/>
      </p:nvGrpSpPr>
      <p:grpSpPr>
        <a:xfrm>
          <a:off x="0" y="0"/>
          <a:ext cx="0" cy="0"/>
          <a:chOff x="0" y="0"/>
          <a:chExt cx="0" cy="0"/>
        </a:xfrm>
      </p:grpSpPr>
      <p:sp>
        <p:nvSpPr>
          <p:cNvPr id="9" name="Text Placeholder 18"/>
          <p:cNvSpPr>
            <a:spLocks noGrp="1"/>
          </p:cNvSpPr>
          <p:nvPr>
            <p:ph type="body" sz="quarter" idx="26" hasCustomPrompt="1"/>
          </p:nvPr>
        </p:nvSpPr>
        <p:spPr>
          <a:xfrm>
            <a:off x="914400" y="1166804"/>
            <a:ext cx="10448316" cy="784830"/>
          </a:xfrm>
          <a:prstGeom prst="rect">
            <a:avLst/>
          </a:prstGeom>
          <a:solidFill>
            <a:schemeClr val="bg1">
              <a:alpha val="40000"/>
            </a:schemeClr>
          </a:solidFill>
        </p:spPr>
        <p:txBody>
          <a:bodyPr wrap="square" lIns="0" tIns="91440" rIns="274320" bIns="0" anchor="t" anchorCtr="0">
            <a:spAutoFit/>
          </a:bodyPr>
          <a:lstStyle>
            <a:lvl1pPr marL="0" marR="0" indent="0" algn="l" defTabSz="937832" rtl="0" eaLnBrk="0" fontAlgn="base" latinLnBrk="0" hangingPunct="0">
              <a:lnSpc>
                <a:spcPct val="100000"/>
              </a:lnSpc>
              <a:spcBef>
                <a:spcPct val="20000"/>
              </a:spcBef>
              <a:spcAft>
                <a:spcPct val="0"/>
              </a:spcAft>
              <a:buClrTx/>
              <a:buSzTx/>
              <a:buFont typeface="Times" charset="0"/>
              <a:buNone/>
              <a:tabLst/>
              <a:defRPr sz="4500" b="1" baseline="0">
                <a:solidFill>
                  <a:schemeClr val="tx2"/>
                </a:solidFill>
              </a:defRPr>
            </a:lvl1pPr>
          </a:lstStyle>
          <a:p>
            <a:pPr lvl="0"/>
            <a:r>
              <a:rPr lang="en-US" dirty="0"/>
              <a:t>Click to add a title</a:t>
            </a:r>
          </a:p>
        </p:txBody>
      </p:sp>
      <p:sp>
        <p:nvSpPr>
          <p:cNvPr id="11" name="Text Placeholder 3"/>
          <p:cNvSpPr>
            <a:spLocks noGrp="1"/>
          </p:cNvSpPr>
          <p:nvPr>
            <p:ph type="body" sz="quarter" idx="28"/>
          </p:nvPr>
        </p:nvSpPr>
        <p:spPr>
          <a:xfrm>
            <a:off x="1602441" y="2438401"/>
            <a:ext cx="9760283" cy="3870589"/>
          </a:xfrm>
          <a:solidFill>
            <a:schemeClr val="bg1">
              <a:alpha val="40000"/>
            </a:schemeClr>
          </a:solidFill>
        </p:spPr>
        <p:txBody>
          <a:bodyPr lIns="0" tIns="182880" rIns="274320" bIns="91440">
            <a:noAutofit/>
          </a:bodyPr>
          <a:lstStyle>
            <a:lvl1pPr>
              <a:spcBef>
                <a:spcPts val="750"/>
              </a:spcBef>
              <a:defRPr sz="2667"/>
            </a:lvl1pPr>
            <a:lvl2pPr marL="609576">
              <a:spcBef>
                <a:spcPts val="83"/>
              </a:spcBef>
              <a:defRPr sz="2333"/>
            </a:lvl2pPr>
            <a:lvl3pPr marL="1066757">
              <a:spcBef>
                <a:spcPts val="417"/>
              </a:spcBef>
              <a:defRPr sz="2167"/>
            </a:lvl3pPr>
          </a:lstStyle>
          <a:p>
            <a:pPr lvl="0"/>
            <a:r>
              <a:rPr lang="en-US" dirty="0"/>
              <a:t>Click to edit Master text styles</a:t>
            </a:r>
          </a:p>
          <a:p>
            <a:pPr lvl="1"/>
            <a:r>
              <a:rPr lang="en-US" dirty="0"/>
              <a:t>Second level</a:t>
            </a:r>
          </a:p>
          <a:p>
            <a:pPr lvl="2"/>
            <a:r>
              <a:rPr lang="en-US" dirty="0"/>
              <a:t>Third level</a:t>
            </a:r>
          </a:p>
        </p:txBody>
      </p:sp>
      <p:sp>
        <p:nvSpPr>
          <p:cNvPr id="5" name="Slide Number Placeholder 1"/>
          <p:cNvSpPr>
            <a:spLocks noGrp="1"/>
          </p:cNvSpPr>
          <p:nvPr>
            <p:ph type="sldNum" sz="quarter" idx="29"/>
          </p:nvPr>
        </p:nvSpPr>
        <p:spPr/>
        <p:txBody>
          <a:bodyPr/>
          <a:lstStyle>
            <a:lvl1pPr>
              <a:defRPr/>
            </a:lvl1pPr>
          </a:lstStyle>
          <a:p>
            <a:fld id="{6C9686C1-DB47-8441-80A6-071E2EAEA2B5}" type="slidenum">
              <a:rPr lang="en-US" altLang="en-US"/>
              <a:pPr/>
              <a:t>‹#›</a:t>
            </a:fld>
            <a:endParaRPr lang="en-US" altLang="en-US" dirty="0"/>
          </a:p>
        </p:txBody>
      </p:sp>
    </p:spTree>
    <p:extLst>
      <p:ext uri="{BB962C8B-B14F-4D97-AF65-F5344CB8AC3E}">
        <p14:creationId xmlns:p14="http://schemas.microsoft.com/office/powerpoint/2010/main" val="973160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ADCE2-978E-4923-B0E9-4C966B6798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EB0BD6-F012-4C6D-BDAD-9E90ED25A3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E2F9E5-192C-4E88-9147-D263893B1842}"/>
              </a:ext>
            </a:extLst>
          </p:cNvPr>
          <p:cNvSpPr>
            <a:spLocks noGrp="1"/>
          </p:cNvSpPr>
          <p:nvPr>
            <p:ph type="dt" sz="half" idx="10"/>
          </p:nvPr>
        </p:nvSpPr>
        <p:spPr/>
        <p:txBody>
          <a:bodyPr/>
          <a:lstStyle/>
          <a:p>
            <a:fld id="{9294036C-9E7C-4FFC-99FA-414B61E345DD}" type="datetimeFigureOut">
              <a:rPr lang="en-US" smtClean="0"/>
              <a:t>10/10/2024</a:t>
            </a:fld>
            <a:endParaRPr lang="en-US" dirty="0"/>
          </a:p>
        </p:txBody>
      </p:sp>
      <p:sp>
        <p:nvSpPr>
          <p:cNvPr id="5" name="Footer Placeholder 4">
            <a:extLst>
              <a:ext uri="{FF2B5EF4-FFF2-40B4-BE49-F238E27FC236}">
                <a16:creationId xmlns:a16="http://schemas.microsoft.com/office/drawing/2014/main" id="{794A7138-3EAF-4C9D-903E-55D9BC04027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8DB0B82-496D-45C3-A682-7AF9AFFB9693}"/>
              </a:ext>
            </a:extLst>
          </p:cNvPr>
          <p:cNvSpPr>
            <a:spLocks noGrp="1"/>
          </p:cNvSpPr>
          <p:nvPr>
            <p:ph type="sldNum" sz="quarter" idx="12"/>
          </p:nvPr>
        </p:nvSpPr>
        <p:spPr/>
        <p:txBody>
          <a:bodyPr/>
          <a:lstStyle/>
          <a:p>
            <a:fld id="{ED6580AB-5C3C-4B4F-8E2A-8B7A0A8CE695}" type="slidenum">
              <a:rPr lang="en-US" smtClean="0"/>
              <a:t>‹#›</a:t>
            </a:fld>
            <a:endParaRPr lang="en-US" dirty="0"/>
          </a:p>
        </p:txBody>
      </p:sp>
    </p:spTree>
    <p:extLst>
      <p:ext uri="{BB962C8B-B14F-4D97-AF65-F5344CB8AC3E}">
        <p14:creationId xmlns:p14="http://schemas.microsoft.com/office/powerpoint/2010/main" val="3515126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3DAD0-5F6F-47DA-A010-1C4A30C88A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8EFA6E-A768-42A8-B2C3-F100D82609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F46640-E89E-47CE-984D-0C0ECF7CF529}"/>
              </a:ext>
            </a:extLst>
          </p:cNvPr>
          <p:cNvSpPr>
            <a:spLocks noGrp="1"/>
          </p:cNvSpPr>
          <p:nvPr>
            <p:ph type="dt" sz="half" idx="10"/>
          </p:nvPr>
        </p:nvSpPr>
        <p:spPr/>
        <p:txBody>
          <a:bodyPr/>
          <a:lstStyle/>
          <a:p>
            <a:fld id="{9294036C-9E7C-4FFC-99FA-414B61E345DD}" type="datetimeFigureOut">
              <a:rPr lang="en-US" smtClean="0"/>
              <a:t>10/10/2024</a:t>
            </a:fld>
            <a:endParaRPr lang="en-US" dirty="0"/>
          </a:p>
        </p:txBody>
      </p:sp>
      <p:sp>
        <p:nvSpPr>
          <p:cNvPr id="5" name="Footer Placeholder 4">
            <a:extLst>
              <a:ext uri="{FF2B5EF4-FFF2-40B4-BE49-F238E27FC236}">
                <a16:creationId xmlns:a16="http://schemas.microsoft.com/office/drawing/2014/main" id="{F4177A8F-F167-4C43-AEE7-4506708014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1DA754-ED79-4909-833D-55BF9A5D80BB}"/>
              </a:ext>
            </a:extLst>
          </p:cNvPr>
          <p:cNvSpPr>
            <a:spLocks noGrp="1"/>
          </p:cNvSpPr>
          <p:nvPr>
            <p:ph type="sldNum" sz="quarter" idx="12"/>
          </p:nvPr>
        </p:nvSpPr>
        <p:spPr/>
        <p:txBody>
          <a:bodyPr/>
          <a:lstStyle/>
          <a:p>
            <a:fld id="{ED6580AB-5C3C-4B4F-8E2A-8B7A0A8CE695}" type="slidenum">
              <a:rPr lang="en-US" smtClean="0"/>
              <a:t>‹#›</a:t>
            </a:fld>
            <a:endParaRPr lang="en-US" dirty="0"/>
          </a:p>
        </p:txBody>
      </p:sp>
    </p:spTree>
    <p:extLst>
      <p:ext uri="{BB962C8B-B14F-4D97-AF65-F5344CB8AC3E}">
        <p14:creationId xmlns:p14="http://schemas.microsoft.com/office/powerpoint/2010/main" val="3160087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AA026-BFE6-4D2A-9ABF-C593B56665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4747E8-A36B-4B4A-B2A4-B5283152AB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C6B59D-87BD-4F32-B9BC-31F9B1A5D7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C49B47-0C41-4DCC-9902-126916D9C448}"/>
              </a:ext>
            </a:extLst>
          </p:cNvPr>
          <p:cNvSpPr>
            <a:spLocks noGrp="1"/>
          </p:cNvSpPr>
          <p:nvPr>
            <p:ph type="dt" sz="half" idx="10"/>
          </p:nvPr>
        </p:nvSpPr>
        <p:spPr/>
        <p:txBody>
          <a:bodyPr/>
          <a:lstStyle/>
          <a:p>
            <a:fld id="{9294036C-9E7C-4FFC-99FA-414B61E345DD}" type="datetimeFigureOut">
              <a:rPr lang="en-US" smtClean="0"/>
              <a:t>10/10/2024</a:t>
            </a:fld>
            <a:endParaRPr lang="en-US" dirty="0"/>
          </a:p>
        </p:txBody>
      </p:sp>
      <p:sp>
        <p:nvSpPr>
          <p:cNvPr id="6" name="Footer Placeholder 5">
            <a:extLst>
              <a:ext uri="{FF2B5EF4-FFF2-40B4-BE49-F238E27FC236}">
                <a16:creationId xmlns:a16="http://schemas.microsoft.com/office/drawing/2014/main" id="{B7CD28B7-2F2D-4E80-A107-C1F266C6306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35D650A-4D0F-46AE-A132-267FCD921E82}"/>
              </a:ext>
            </a:extLst>
          </p:cNvPr>
          <p:cNvSpPr>
            <a:spLocks noGrp="1"/>
          </p:cNvSpPr>
          <p:nvPr>
            <p:ph type="sldNum" sz="quarter" idx="12"/>
          </p:nvPr>
        </p:nvSpPr>
        <p:spPr/>
        <p:txBody>
          <a:bodyPr/>
          <a:lstStyle/>
          <a:p>
            <a:fld id="{ED6580AB-5C3C-4B4F-8E2A-8B7A0A8CE695}" type="slidenum">
              <a:rPr lang="en-US" smtClean="0"/>
              <a:t>‹#›</a:t>
            </a:fld>
            <a:endParaRPr lang="en-US" dirty="0"/>
          </a:p>
        </p:txBody>
      </p:sp>
    </p:spTree>
    <p:extLst>
      <p:ext uri="{BB962C8B-B14F-4D97-AF65-F5344CB8AC3E}">
        <p14:creationId xmlns:p14="http://schemas.microsoft.com/office/powerpoint/2010/main" val="1219876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C6F9-F6F6-4EA1-98AA-81B84F7CC0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B8B83E-B37C-46C9-8284-D6EBA0033C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A150B8-0288-44AC-9CE7-E7BD9FB32E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F5DCAE-6027-49B9-A818-F45FADE27B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4FAE16-DBCB-4A42-BFFC-053F2D529A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E8C038-E6A1-499D-9E24-FA5980421C81}"/>
              </a:ext>
            </a:extLst>
          </p:cNvPr>
          <p:cNvSpPr>
            <a:spLocks noGrp="1"/>
          </p:cNvSpPr>
          <p:nvPr>
            <p:ph type="dt" sz="half" idx="10"/>
          </p:nvPr>
        </p:nvSpPr>
        <p:spPr/>
        <p:txBody>
          <a:bodyPr/>
          <a:lstStyle/>
          <a:p>
            <a:fld id="{9294036C-9E7C-4FFC-99FA-414B61E345DD}" type="datetimeFigureOut">
              <a:rPr lang="en-US" smtClean="0"/>
              <a:t>10/10/2024</a:t>
            </a:fld>
            <a:endParaRPr lang="en-US" dirty="0"/>
          </a:p>
        </p:txBody>
      </p:sp>
      <p:sp>
        <p:nvSpPr>
          <p:cNvPr id="8" name="Footer Placeholder 7">
            <a:extLst>
              <a:ext uri="{FF2B5EF4-FFF2-40B4-BE49-F238E27FC236}">
                <a16:creationId xmlns:a16="http://schemas.microsoft.com/office/drawing/2014/main" id="{F9F911B6-A759-487E-8CB6-CF9EF737F07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A906EC0-369D-4138-8D70-148CFDEE55EE}"/>
              </a:ext>
            </a:extLst>
          </p:cNvPr>
          <p:cNvSpPr>
            <a:spLocks noGrp="1"/>
          </p:cNvSpPr>
          <p:nvPr>
            <p:ph type="sldNum" sz="quarter" idx="12"/>
          </p:nvPr>
        </p:nvSpPr>
        <p:spPr/>
        <p:txBody>
          <a:bodyPr/>
          <a:lstStyle/>
          <a:p>
            <a:fld id="{ED6580AB-5C3C-4B4F-8E2A-8B7A0A8CE695}" type="slidenum">
              <a:rPr lang="en-US" smtClean="0"/>
              <a:t>‹#›</a:t>
            </a:fld>
            <a:endParaRPr lang="en-US" dirty="0"/>
          </a:p>
        </p:txBody>
      </p:sp>
    </p:spTree>
    <p:extLst>
      <p:ext uri="{BB962C8B-B14F-4D97-AF65-F5344CB8AC3E}">
        <p14:creationId xmlns:p14="http://schemas.microsoft.com/office/powerpoint/2010/main" val="2824554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02F8A-97AC-456C-B9E3-45A7D520C5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40F483-F2B9-47A3-9B5C-8C264B7016BD}"/>
              </a:ext>
            </a:extLst>
          </p:cNvPr>
          <p:cNvSpPr>
            <a:spLocks noGrp="1"/>
          </p:cNvSpPr>
          <p:nvPr>
            <p:ph type="dt" sz="half" idx="10"/>
          </p:nvPr>
        </p:nvSpPr>
        <p:spPr/>
        <p:txBody>
          <a:bodyPr/>
          <a:lstStyle/>
          <a:p>
            <a:fld id="{9294036C-9E7C-4FFC-99FA-414B61E345DD}" type="datetimeFigureOut">
              <a:rPr lang="en-US" smtClean="0"/>
              <a:t>10/10/2024</a:t>
            </a:fld>
            <a:endParaRPr lang="en-US" dirty="0"/>
          </a:p>
        </p:txBody>
      </p:sp>
      <p:sp>
        <p:nvSpPr>
          <p:cNvPr id="4" name="Footer Placeholder 3">
            <a:extLst>
              <a:ext uri="{FF2B5EF4-FFF2-40B4-BE49-F238E27FC236}">
                <a16:creationId xmlns:a16="http://schemas.microsoft.com/office/drawing/2014/main" id="{25849874-9D9B-4597-B20D-33D6F58BCA3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B35894C-9062-435A-9758-82ED9C6D787E}"/>
              </a:ext>
            </a:extLst>
          </p:cNvPr>
          <p:cNvSpPr>
            <a:spLocks noGrp="1"/>
          </p:cNvSpPr>
          <p:nvPr>
            <p:ph type="sldNum" sz="quarter" idx="12"/>
          </p:nvPr>
        </p:nvSpPr>
        <p:spPr/>
        <p:txBody>
          <a:bodyPr/>
          <a:lstStyle/>
          <a:p>
            <a:fld id="{ED6580AB-5C3C-4B4F-8E2A-8B7A0A8CE695}" type="slidenum">
              <a:rPr lang="en-US" smtClean="0"/>
              <a:t>‹#›</a:t>
            </a:fld>
            <a:endParaRPr lang="en-US" dirty="0"/>
          </a:p>
        </p:txBody>
      </p:sp>
    </p:spTree>
    <p:extLst>
      <p:ext uri="{BB962C8B-B14F-4D97-AF65-F5344CB8AC3E}">
        <p14:creationId xmlns:p14="http://schemas.microsoft.com/office/powerpoint/2010/main" val="26817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A3F6AD-4D61-4238-AB7D-613625BFF81F}"/>
              </a:ext>
            </a:extLst>
          </p:cNvPr>
          <p:cNvSpPr>
            <a:spLocks noGrp="1"/>
          </p:cNvSpPr>
          <p:nvPr>
            <p:ph type="dt" sz="half" idx="10"/>
          </p:nvPr>
        </p:nvSpPr>
        <p:spPr/>
        <p:txBody>
          <a:bodyPr/>
          <a:lstStyle/>
          <a:p>
            <a:fld id="{9294036C-9E7C-4FFC-99FA-414B61E345DD}" type="datetimeFigureOut">
              <a:rPr lang="en-US" smtClean="0"/>
              <a:t>10/10/2024</a:t>
            </a:fld>
            <a:endParaRPr lang="en-US" dirty="0"/>
          </a:p>
        </p:txBody>
      </p:sp>
      <p:sp>
        <p:nvSpPr>
          <p:cNvPr id="3" name="Footer Placeholder 2">
            <a:extLst>
              <a:ext uri="{FF2B5EF4-FFF2-40B4-BE49-F238E27FC236}">
                <a16:creationId xmlns:a16="http://schemas.microsoft.com/office/drawing/2014/main" id="{D8AACDC9-944D-47C6-B286-82C86AD9431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4EAAC43-3846-4080-B764-AB2DB308C58A}"/>
              </a:ext>
            </a:extLst>
          </p:cNvPr>
          <p:cNvSpPr>
            <a:spLocks noGrp="1"/>
          </p:cNvSpPr>
          <p:nvPr>
            <p:ph type="sldNum" sz="quarter" idx="12"/>
          </p:nvPr>
        </p:nvSpPr>
        <p:spPr/>
        <p:txBody>
          <a:bodyPr/>
          <a:lstStyle/>
          <a:p>
            <a:fld id="{ED6580AB-5C3C-4B4F-8E2A-8B7A0A8CE695}" type="slidenum">
              <a:rPr lang="en-US" smtClean="0"/>
              <a:t>‹#›</a:t>
            </a:fld>
            <a:endParaRPr lang="en-US" dirty="0"/>
          </a:p>
        </p:txBody>
      </p:sp>
    </p:spTree>
    <p:extLst>
      <p:ext uri="{BB962C8B-B14F-4D97-AF65-F5344CB8AC3E}">
        <p14:creationId xmlns:p14="http://schemas.microsoft.com/office/powerpoint/2010/main" val="2821370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F4779-0336-4AFA-B9A7-259EE8BEC1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82F449-DDC3-4694-81E5-91A4B8F433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00A2C4-3B2E-46AC-9605-73F5B2CC1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909769-F5A5-4635-BD0C-D6049DEB9632}"/>
              </a:ext>
            </a:extLst>
          </p:cNvPr>
          <p:cNvSpPr>
            <a:spLocks noGrp="1"/>
          </p:cNvSpPr>
          <p:nvPr>
            <p:ph type="dt" sz="half" idx="10"/>
          </p:nvPr>
        </p:nvSpPr>
        <p:spPr/>
        <p:txBody>
          <a:bodyPr/>
          <a:lstStyle/>
          <a:p>
            <a:fld id="{9294036C-9E7C-4FFC-99FA-414B61E345DD}" type="datetimeFigureOut">
              <a:rPr lang="en-US" smtClean="0"/>
              <a:t>10/10/2024</a:t>
            </a:fld>
            <a:endParaRPr lang="en-US" dirty="0"/>
          </a:p>
        </p:txBody>
      </p:sp>
      <p:sp>
        <p:nvSpPr>
          <p:cNvPr id="6" name="Footer Placeholder 5">
            <a:extLst>
              <a:ext uri="{FF2B5EF4-FFF2-40B4-BE49-F238E27FC236}">
                <a16:creationId xmlns:a16="http://schemas.microsoft.com/office/drawing/2014/main" id="{F9252DC3-D3D7-446F-A866-D7820B7BF87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71CDB00-5218-4567-902B-845073BE8753}"/>
              </a:ext>
            </a:extLst>
          </p:cNvPr>
          <p:cNvSpPr>
            <a:spLocks noGrp="1"/>
          </p:cNvSpPr>
          <p:nvPr>
            <p:ph type="sldNum" sz="quarter" idx="12"/>
          </p:nvPr>
        </p:nvSpPr>
        <p:spPr/>
        <p:txBody>
          <a:bodyPr/>
          <a:lstStyle/>
          <a:p>
            <a:fld id="{ED6580AB-5C3C-4B4F-8E2A-8B7A0A8CE695}" type="slidenum">
              <a:rPr lang="en-US" smtClean="0"/>
              <a:t>‹#›</a:t>
            </a:fld>
            <a:endParaRPr lang="en-US" dirty="0"/>
          </a:p>
        </p:txBody>
      </p:sp>
    </p:spTree>
    <p:extLst>
      <p:ext uri="{BB962C8B-B14F-4D97-AF65-F5344CB8AC3E}">
        <p14:creationId xmlns:p14="http://schemas.microsoft.com/office/powerpoint/2010/main" val="1776128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661E4-9FF7-494B-A1C9-C9A1DD7052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245657-DA21-4769-84F8-88DC644508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167B310-6692-4981-9CB8-FE79A091F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DA2C9E-A9AD-4BB9-A691-90BB84F58CE9}"/>
              </a:ext>
            </a:extLst>
          </p:cNvPr>
          <p:cNvSpPr>
            <a:spLocks noGrp="1"/>
          </p:cNvSpPr>
          <p:nvPr>
            <p:ph type="dt" sz="half" idx="10"/>
          </p:nvPr>
        </p:nvSpPr>
        <p:spPr/>
        <p:txBody>
          <a:bodyPr/>
          <a:lstStyle/>
          <a:p>
            <a:fld id="{9294036C-9E7C-4FFC-99FA-414B61E345DD}" type="datetimeFigureOut">
              <a:rPr lang="en-US" smtClean="0"/>
              <a:t>10/10/2024</a:t>
            </a:fld>
            <a:endParaRPr lang="en-US" dirty="0"/>
          </a:p>
        </p:txBody>
      </p:sp>
      <p:sp>
        <p:nvSpPr>
          <p:cNvPr id="6" name="Footer Placeholder 5">
            <a:extLst>
              <a:ext uri="{FF2B5EF4-FFF2-40B4-BE49-F238E27FC236}">
                <a16:creationId xmlns:a16="http://schemas.microsoft.com/office/drawing/2014/main" id="{F4B3D45D-C826-4846-BBFC-A0D98B7E7A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3516961-40DC-443E-9DB8-3A987DF499A9}"/>
              </a:ext>
            </a:extLst>
          </p:cNvPr>
          <p:cNvSpPr>
            <a:spLocks noGrp="1"/>
          </p:cNvSpPr>
          <p:nvPr>
            <p:ph type="sldNum" sz="quarter" idx="12"/>
          </p:nvPr>
        </p:nvSpPr>
        <p:spPr/>
        <p:txBody>
          <a:bodyPr/>
          <a:lstStyle/>
          <a:p>
            <a:fld id="{ED6580AB-5C3C-4B4F-8E2A-8B7A0A8CE695}" type="slidenum">
              <a:rPr lang="en-US" smtClean="0"/>
              <a:t>‹#›</a:t>
            </a:fld>
            <a:endParaRPr lang="en-US" dirty="0"/>
          </a:p>
        </p:txBody>
      </p:sp>
    </p:spTree>
    <p:extLst>
      <p:ext uri="{BB962C8B-B14F-4D97-AF65-F5344CB8AC3E}">
        <p14:creationId xmlns:p14="http://schemas.microsoft.com/office/powerpoint/2010/main" val="2631333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emf"/><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341CFC-63B9-4A19-A8AB-62B9E452AE5E}"/>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A838B-134E-40B6-A7E3-1119BB8BF5BD}"/>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8943BB-9EAD-4CBC-9CA2-75F70C6B58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94036C-9E7C-4FFC-99FA-414B61E345DD}" type="datetimeFigureOut">
              <a:rPr lang="en-US" smtClean="0"/>
              <a:t>10/10/2024</a:t>
            </a:fld>
            <a:endParaRPr lang="en-US" dirty="0"/>
          </a:p>
        </p:txBody>
      </p:sp>
      <p:sp>
        <p:nvSpPr>
          <p:cNvPr id="5" name="Footer Placeholder 4">
            <a:extLst>
              <a:ext uri="{FF2B5EF4-FFF2-40B4-BE49-F238E27FC236}">
                <a16:creationId xmlns:a16="http://schemas.microsoft.com/office/drawing/2014/main" id="{F204E537-5CBA-4B86-9D30-577B9F741E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6E79E72-0F12-4646-BCDF-4C9EAA89C2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6580AB-5C3C-4B4F-8E2A-8B7A0A8CE695}" type="slidenum">
              <a:rPr lang="en-US" smtClean="0"/>
              <a:t>‹#›</a:t>
            </a:fld>
            <a:endParaRPr lang="en-US" dirty="0"/>
          </a:p>
        </p:txBody>
      </p:sp>
    </p:spTree>
    <p:extLst>
      <p:ext uri="{BB962C8B-B14F-4D97-AF65-F5344CB8AC3E}">
        <p14:creationId xmlns:p14="http://schemas.microsoft.com/office/powerpoint/2010/main" val="554378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729" y="1078178"/>
            <a:ext cx="10743407" cy="747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endParaRPr lang="en-US" altLang="en-US"/>
          </a:p>
        </p:txBody>
      </p:sp>
      <p:sp>
        <p:nvSpPr>
          <p:cNvPr id="1027" name="Text Placeholder 2"/>
          <p:cNvSpPr>
            <a:spLocks noGrp="1"/>
          </p:cNvSpPr>
          <p:nvPr>
            <p:ph type="body" idx="1"/>
          </p:nvPr>
        </p:nvSpPr>
        <p:spPr bwMode="auto">
          <a:xfrm>
            <a:off x="838729" y="1825625"/>
            <a:ext cx="10514542" cy="435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1" name="Slide Number Placeholder 10"/>
          <p:cNvSpPr>
            <a:spLocks noGrp="1"/>
          </p:cNvSpPr>
          <p:nvPr>
            <p:ph type="sldNum" sz="quarter" idx="4"/>
          </p:nvPr>
        </p:nvSpPr>
        <p:spPr>
          <a:xfrm>
            <a:off x="381000" y="6308990"/>
            <a:ext cx="1221053"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333">
                <a:solidFill>
                  <a:schemeClr val="accent2"/>
                </a:solidFill>
                <a:latin typeface="Roboto" panose="02000000000000000000" pitchFamily="2" charset="0"/>
                <a:ea typeface="Roboto" panose="02000000000000000000" pitchFamily="2" charset="0"/>
                <a:cs typeface="Arial" charset="0"/>
              </a:defRPr>
            </a:lvl1pPr>
          </a:lstStyle>
          <a:p>
            <a:fld id="{5F937897-339B-B449-8C38-B0423CAEB7C4}" type="slidenum">
              <a:rPr lang="en-US" altLang="en-US" smtClean="0"/>
              <a:pPr/>
              <a:t>‹#›</a:t>
            </a:fld>
            <a:endParaRPr lang="en-US" altLang="en-US" dirty="0"/>
          </a:p>
        </p:txBody>
      </p:sp>
      <p:pic>
        <p:nvPicPr>
          <p:cNvPr id="12" name="Picture 11">
            <a:extLst>
              <a:ext uri="{FF2B5EF4-FFF2-40B4-BE49-F238E27FC236}">
                <a16:creationId xmlns:a16="http://schemas.microsoft.com/office/drawing/2014/main" id="{220AC803-5EC7-F841-8BAB-0E9242BFAFAF}"/>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437937" y="358867"/>
            <a:ext cx="3132546" cy="405155"/>
          </a:xfrm>
          <a:prstGeom prst="rect">
            <a:avLst/>
          </a:prstGeom>
        </p:spPr>
      </p:pic>
    </p:spTree>
  </p:cSld>
  <p:clrMap bg1="lt1" tx1="dk1" bg2="lt2" tx2="dk2" accent1="accent1" accent2="accent2" accent3="accent3" accent4="accent4" accent5="accent5" accent6="accent6" hlink="hlink" folHlink="folHlink"/>
  <p:sldLayoutIdLst>
    <p:sldLayoutId id="2147483680" r:id="rId1"/>
    <p:sldLayoutId id="2147483683" r:id="rId2"/>
    <p:sldLayoutId id="2147483682" r:id="rId3"/>
    <p:sldLayoutId id="2147483681" r:id="rId4"/>
  </p:sldLayoutIdLst>
  <p:hf hdr="0" ftr="0" dt="0"/>
  <p:txStyles>
    <p:titleStyle>
      <a:lvl1pPr algn="l" defTabSz="1096963" rtl="0" eaLnBrk="1" fontAlgn="base" hangingPunct="1">
        <a:lnSpc>
          <a:spcPct val="90000"/>
        </a:lnSpc>
        <a:spcBef>
          <a:spcPct val="0"/>
        </a:spcBef>
        <a:spcAft>
          <a:spcPct val="0"/>
        </a:spcAft>
        <a:defRPr sz="5400" b="1" kern="1200">
          <a:solidFill>
            <a:schemeClr val="tx2"/>
          </a:solidFill>
          <a:latin typeface="Roboto" panose="02000000000000000000" pitchFamily="2" charset="0"/>
          <a:ea typeface="Roboto" panose="02000000000000000000" pitchFamily="2" charset="0"/>
          <a:cs typeface="Arial" charset="0"/>
        </a:defRPr>
      </a:lvl1pPr>
      <a:lvl2pPr algn="l" defTabSz="1096963" rtl="0" eaLnBrk="1" fontAlgn="base" hangingPunct="1">
        <a:lnSpc>
          <a:spcPct val="90000"/>
        </a:lnSpc>
        <a:spcBef>
          <a:spcPct val="0"/>
        </a:spcBef>
        <a:spcAft>
          <a:spcPct val="0"/>
        </a:spcAft>
        <a:defRPr sz="5400" b="1">
          <a:solidFill>
            <a:schemeClr val="tx2"/>
          </a:solidFill>
          <a:latin typeface="Arial" charset="0"/>
          <a:ea typeface="Arial" charset="0"/>
          <a:cs typeface="Arial" charset="0"/>
        </a:defRPr>
      </a:lvl2pPr>
      <a:lvl3pPr algn="l" defTabSz="1096963" rtl="0" eaLnBrk="1" fontAlgn="base" hangingPunct="1">
        <a:lnSpc>
          <a:spcPct val="90000"/>
        </a:lnSpc>
        <a:spcBef>
          <a:spcPct val="0"/>
        </a:spcBef>
        <a:spcAft>
          <a:spcPct val="0"/>
        </a:spcAft>
        <a:defRPr sz="5400" b="1">
          <a:solidFill>
            <a:schemeClr val="tx2"/>
          </a:solidFill>
          <a:latin typeface="Arial" charset="0"/>
          <a:ea typeface="Arial" charset="0"/>
          <a:cs typeface="Arial" charset="0"/>
        </a:defRPr>
      </a:lvl3pPr>
      <a:lvl4pPr algn="l" defTabSz="1096963" rtl="0" eaLnBrk="1" fontAlgn="base" hangingPunct="1">
        <a:lnSpc>
          <a:spcPct val="90000"/>
        </a:lnSpc>
        <a:spcBef>
          <a:spcPct val="0"/>
        </a:spcBef>
        <a:spcAft>
          <a:spcPct val="0"/>
        </a:spcAft>
        <a:defRPr sz="5400" b="1">
          <a:solidFill>
            <a:schemeClr val="tx2"/>
          </a:solidFill>
          <a:latin typeface="Arial" charset="0"/>
          <a:ea typeface="Arial" charset="0"/>
          <a:cs typeface="Arial" charset="0"/>
        </a:defRPr>
      </a:lvl4pPr>
      <a:lvl5pPr algn="l" defTabSz="1096963" rtl="0" eaLnBrk="1" fontAlgn="base" hangingPunct="1">
        <a:lnSpc>
          <a:spcPct val="90000"/>
        </a:lnSpc>
        <a:spcBef>
          <a:spcPct val="0"/>
        </a:spcBef>
        <a:spcAft>
          <a:spcPct val="0"/>
        </a:spcAft>
        <a:defRPr sz="5400" b="1">
          <a:solidFill>
            <a:schemeClr val="tx2"/>
          </a:solidFill>
          <a:latin typeface="Arial" charset="0"/>
          <a:ea typeface="Arial" charset="0"/>
          <a:cs typeface="Arial" charset="0"/>
        </a:defRPr>
      </a:lvl5pPr>
      <a:lvl6pPr marL="457200" algn="l" defTabSz="1096963" rtl="0" eaLnBrk="1" fontAlgn="base" hangingPunct="1">
        <a:lnSpc>
          <a:spcPct val="90000"/>
        </a:lnSpc>
        <a:spcBef>
          <a:spcPct val="0"/>
        </a:spcBef>
        <a:spcAft>
          <a:spcPct val="0"/>
        </a:spcAft>
        <a:defRPr sz="5400" b="1">
          <a:solidFill>
            <a:schemeClr val="tx2"/>
          </a:solidFill>
          <a:latin typeface="Arial" charset="0"/>
          <a:ea typeface="Arial" charset="0"/>
          <a:cs typeface="Arial" charset="0"/>
        </a:defRPr>
      </a:lvl6pPr>
      <a:lvl7pPr marL="914400" algn="l" defTabSz="1096963" rtl="0" eaLnBrk="1" fontAlgn="base" hangingPunct="1">
        <a:lnSpc>
          <a:spcPct val="90000"/>
        </a:lnSpc>
        <a:spcBef>
          <a:spcPct val="0"/>
        </a:spcBef>
        <a:spcAft>
          <a:spcPct val="0"/>
        </a:spcAft>
        <a:defRPr sz="5400" b="1">
          <a:solidFill>
            <a:schemeClr val="tx2"/>
          </a:solidFill>
          <a:latin typeface="Arial" charset="0"/>
          <a:ea typeface="Arial" charset="0"/>
          <a:cs typeface="Arial" charset="0"/>
        </a:defRPr>
      </a:lvl7pPr>
      <a:lvl8pPr marL="1371600" algn="l" defTabSz="1096963" rtl="0" eaLnBrk="1" fontAlgn="base" hangingPunct="1">
        <a:lnSpc>
          <a:spcPct val="90000"/>
        </a:lnSpc>
        <a:spcBef>
          <a:spcPct val="0"/>
        </a:spcBef>
        <a:spcAft>
          <a:spcPct val="0"/>
        </a:spcAft>
        <a:defRPr sz="5400" b="1">
          <a:solidFill>
            <a:schemeClr val="tx2"/>
          </a:solidFill>
          <a:latin typeface="Arial" charset="0"/>
          <a:ea typeface="Arial" charset="0"/>
          <a:cs typeface="Arial" charset="0"/>
        </a:defRPr>
      </a:lvl8pPr>
      <a:lvl9pPr marL="1828800" algn="l" defTabSz="1096963" rtl="0" eaLnBrk="1" fontAlgn="base" hangingPunct="1">
        <a:lnSpc>
          <a:spcPct val="90000"/>
        </a:lnSpc>
        <a:spcBef>
          <a:spcPct val="0"/>
        </a:spcBef>
        <a:spcAft>
          <a:spcPct val="0"/>
        </a:spcAft>
        <a:defRPr sz="5400" b="1">
          <a:solidFill>
            <a:schemeClr val="tx2"/>
          </a:solidFill>
          <a:latin typeface="Arial" charset="0"/>
          <a:ea typeface="Arial" charset="0"/>
          <a:cs typeface="Arial" charset="0"/>
        </a:defRPr>
      </a:lvl9pPr>
    </p:titleStyle>
    <p:bodyStyle>
      <a:lvl1pPr marL="273050" indent="-273050" algn="l" defTabSz="1096963" rtl="0" eaLnBrk="1" fontAlgn="base" hangingPunct="1">
        <a:lnSpc>
          <a:spcPct val="120000"/>
        </a:lnSpc>
        <a:spcBef>
          <a:spcPts val="1200"/>
        </a:spcBef>
        <a:spcAft>
          <a:spcPct val="0"/>
        </a:spcAft>
        <a:buClr>
          <a:schemeClr val="tx2"/>
        </a:buClr>
        <a:buFont typeface="Arial" charset="0"/>
        <a:buChar char="•"/>
        <a:defRPr sz="3200" kern="1200">
          <a:solidFill>
            <a:schemeClr val="tx1"/>
          </a:solidFill>
          <a:latin typeface="Roboto" panose="02000000000000000000" pitchFamily="2" charset="0"/>
          <a:ea typeface="Roboto" panose="02000000000000000000" pitchFamily="2" charset="0"/>
          <a:cs typeface="Arial" charset="0"/>
        </a:defRPr>
      </a:lvl1pPr>
      <a:lvl2pPr marL="822325" indent="-273050" algn="l" defTabSz="1096963" rtl="0" eaLnBrk="1" fontAlgn="base" hangingPunct="1">
        <a:lnSpc>
          <a:spcPct val="120000"/>
        </a:lnSpc>
        <a:spcBef>
          <a:spcPts val="600"/>
        </a:spcBef>
        <a:spcAft>
          <a:spcPct val="0"/>
        </a:spcAft>
        <a:buClr>
          <a:schemeClr val="tx2"/>
        </a:buClr>
        <a:buFont typeface="Arial" charset="0"/>
        <a:buChar char="•"/>
        <a:defRPr sz="2800" kern="1200">
          <a:solidFill>
            <a:schemeClr val="tx1"/>
          </a:solidFill>
          <a:latin typeface="Roboto" panose="02000000000000000000" pitchFamily="2" charset="0"/>
          <a:ea typeface="Roboto" panose="02000000000000000000" pitchFamily="2" charset="0"/>
          <a:cs typeface="Arial" charset="0"/>
        </a:defRPr>
      </a:lvl2pPr>
      <a:lvl3pPr marL="1371600" indent="-273050" algn="l" defTabSz="1096963" rtl="0" eaLnBrk="1" fontAlgn="base" hangingPunct="1">
        <a:lnSpc>
          <a:spcPct val="120000"/>
        </a:lnSpc>
        <a:spcBef>
          <a:spcPts val="600"/>
        </a:spcBef>
        <a:spcAft>
          <a:spcPct val="0"/>
        </a:spcAft>
        <a:buClr>
          <a:schemeClr val="tx2"/>
        </a:buClr>
        <a:buFont typeface="Arial" charset="0"/>
        <a:buChar char="•"/>
        <a:defRPr sz="2600" kern="1200">
          <a:solidFill>
            <a:schemeClr val="tx1"/>
          </a:solidFill>
          <a:latin typeface="Roboto" panose="02000000000000000000" pitchFamily="2" charset="0"/>
          <a:ea typeface="Roboto" panose="02000000000000000000" pitchFamily="2" charset="0"/>
          <a:cs typeface="Arial" charset="0"/>
        </a:defRPr>
      </a:lvl3pPr>
      <a:lvl4pPr marL="1919288" indent="-273050" algn="l" defTabSz="1096963" rtl="0" eaLnBrk="1" fontAlgn="base" hangingPunct="1">
        <a:lnSpc>
          <a:spcPct val="120000"/>
        </a:lnSpc>
        <a:spcBef>
          <a:spcPts val="600"/>
        </a:spcBef>
        <a:spcAft>
          <a:spcPct val="0"/>
        </a:spcAft>
        <a:buClr>
          <a:schemeClr val="tx2"/>
        </a:buClr>
        <a:buFont typeface="Arial" charset="0"/>
        <a:buChar char="•"/>
        <a:defRPr sz="2400" kern="1200">
          <a:solidFill>
            <a:schemeClr val="tx1"/>
          </a:solidFill>
          <a:latin typeface="Roboto" panose="02000000000000000000" pitchFamily="2" charset="0"/>
          <a:ea typeface="Roboto" panose="02000000000000000000" pitchFamily="2" charset="0"/>
          <a:cs typeface="Arial" charset="0"/>
        </a:defRPr>
      </a:lvl4pPr>
      <a:lvl5pPr marL="2468563" indent="-273050" algn="l" defTabSz="1096963" rtl="0" eaLnBrk="1" fontAlgn="base" hangingPunct="1">
        <a:lnSpc>
          <a:spcPct val="120000"/>
        </a:lnSpc>
        <a:spcBef>
          <a:spcPts val="600"/>
        </a:spcBef>
        <a:spcAft>
          <a:spcPct val="0"/>
        </a:spcAft>
        <a:buClr>
          <a:schemeClr val="tx2"/>
        </a:buClr>
        <a:buFont typeface="Arial" charset="0"/>
        <a:buChar char="•"/>
        <a:defRPr sz="2200" kern="1200">
          <a:solidFill>
            <a:schemeClr val="tx1"/>
          </a:solidFill>
          <a:latin typeface="Roboto" panose="02000000000000000000" pitchFamily="2" charset="0"/>
          <a:ea typeface="Roboto" panose="02000000000000000000" pitchFamily="2" charset="0"/>
          <a:cs typeface="Aria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www.calstate.edu/apply/Pages/application-dates-deadlines.aspx"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hyperlink" Target="https://www.calstate.edu/apply/transfer/pages/associate-degree-for-transfer-major-and-campus-search.aspx" TargetMode="External"/><Relationship Id="rId2" Type="http://schemas.openxmlformats.org/officeDocument/2006/relationships/image" Target="../media/image27.jpeg"/><Relationship Id="rId1" Type="http://schemas.openxmlformats.org/officeDocument/2006/relationships/slideLayout" Target="../slideLayouts/slideLayout14.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51.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2.jpeg"/><Relationship Id="rId7"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png"/></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5.jpeg"/></Relationships>
</file>

<file path=ppt/slides/_rels/slide6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7C9A05-4AC0-DDEF-8A1F-C7F200DB009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0" y="-58833"/>
            <a:ext cx="12192000" cy="9153118"/>
          </a:xfrm>
          <a:prstGeom prst="rect">
            <a:avLst/>
          </a:prstGeom>
          <a:noFill/>
          <a:ln>
            <a:noFill/>
          </a:ln>
        </p:spPr>
      </p:pic>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a:t>Human resources slide 1</a:t>
            </a:r>
          </a:p>
        </p:txBody>
      </p:sp>
      <p:sp>
        <p:nvSpPr>
          <p:cNvPr id="11" name="Rectangle 10">
            <a:extLst>
              <a:ext uri="{FF2B5EF4-FFF2-40B4-BE49-F238E27FC236}">
                <a16:creationId xmlns:a16="http://schemas.microsoft.com/office/drawing/2014/main" id="{489249AE-0509-4B3A-BA22-DEB798B7EF91}"/>
              </a:ext>
            </a:extLst>
          </p:cNvPr>
          <p:cNvSpPr/>
          <p:nvPr/>
        </p:nvSpPr>
        <p:spPr>
          <a:xfrm>
            <a:off x="0" y="5796171"/>
            <a:ext cx="11509369" cy="1061829"/>
          </a:xfrm>
          <a:prstGeom prst="rect">
            <a:avLst/>
          </a:prstGeom>
        </p:spPr>
        <p:txBody>
          <a:bodyPr wrap="square" lIns="0" tIns="0" rIns="0" bIns="0" anchor="t">
            <a:spAutoFit/>
          </a:bodyPr>
          <a:lstStyle/>
          <a:p>
            <a:pPr>
              <a:spcAft>
                <a:spcPts val="600"/>
              </a:spcAft>
            </a:pP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Segoe UI"/>
              </a:rPr>
              <a:t>FALL 2025 &amp; SPRING 2026 </a:t>
            </a:r>
          </a:p>
          <a:p>
            <a:pPr>
              <a:spcAft>
                <a:spcPts val="600"/>
              </a:spcAft>
            </a:pP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Segoe UI"/>
              </a:rPr>
              <a:t>TRANSFER APPLICATION</a:t>
            </a:r>
          </a:p>
        </p:txBody>
      </p:sp>
      <p:pic>
        <p:nvPicPr>
          <p:cNvPr id="2054" name="Picture 6" descr="Cal State Apply Logo">
            <a:extLst>
              <a:ext uri="{FF2B5EF4-FFF2-40B4-BE49-F238E27FC236}">
                <a16:creationId xmlns:a16="http://schemas.microsoft.com/office/drawing/2014/main" id="{7C9B95BB-3033-4E87-AA91-3802E942F1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1654"/>
            <a:ext cx="5913665" cy="8386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4016ADF-0D51-261C-C469-3FFD0B820C64}"/>
              </a:ext>
            </a:extLst>
          </p:cNvPr>
          <p:cNvSpPr txBox="1"/>
          <p:nvPr/>
        </p:nvSpPr>
        <p:spPr>
          <a:xfrm>
            <a:off x="0" y="1060319"/>
            <a:ext cx="6214532" cy="954107"/>
          </a:xfrm>
          <a:prstGeom prst="rect">
            <a:avLst/>
          </a:prstGeom>
          <a:noFill/>
        </p:spPr>
        <p:txBody>
          <a:bodyPr wrap="square">
            <a:spAutoFit/>
          </a:bodyPr>
          <a:lstStyle/>
          <a:p>
            <a:pPr>
              <a:spcAft>
                <a:spcPts val="600"/>
              </a:spcAft>
            </a:pPr>
            <a:r>
              <a:rPr lang="en-US" sz="2800" dirty="0">
                <a:solidFill>
                  <a:schemeClr val="bg1"/>
                </a:solidFill>
                <a:latin typeface="Roboto" panose="02000000000000000000" pitchFamily="2" charset="0"/>
                <a:ea typeface="Roboto" panose="02000000000000000000" pitchFamily="2" charset="0"/>
                <a:cs typeface="Segoe UI"/>
              </a:rPr>
              <a:t>FIND YOUR FUTURE AT THE CALIFORNIA STATE UNIVERSITY</a:t>
            </a:r>
          </a:p>
        </p:txBody>
      </p:sp>
    </p:spTree>
    <p:extLst>
      <p:ext uri="{BB962C8B-B14F-4D97-AF65-F5344CB8AC3E}">
        <p14:creationId xmlns:p14="http://schemas.microsoft.com/office/powerpoint/2010/main" val="4287598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041C0C-29C9-FFE6-F99A-A64EF8B405A5}"/>
              </a:ext>
            </a:extLst>
          </p:cNvPr>
          <p:cNvPicPr>
            <a:picLocks noChangeAspect="1"/>
          </p:cNvPicPr>
          <p:nvPr/>
        </p:nvPicPr>
        <p:blipFill>
          <a:blip r:embed="rId3"/>
          <a:stretch>
            <a:fillRect/>
          </a:stretch>
        </p:blipFill>
        <p:spPr>
          <a:xfrm>
            <a:off x="0" y="22095"/>
            <a:ext cx="12192000" cy="6704391"/>
          </a:xfrm>
          <a:prstGeom prst="rect">
            <a:avLst/>
          </a:prstGeom>
        </p:spPr>
      </p:pic>
      <p:sp>
        <p:nvSpPr>
          <p:cNvPr id="14" name="Rectangle 13">
            <a:extLst>
              <a:ext uri="{FF2B5EF4-FFF2-40B4-BE49-F238E27FC236}">
                <a16:creationId xmlns:a16="http://schemas.microsoft.com/office/drawing/2014/main" id="{F4464583-92EC-443F-931D-6B1F1A768900}"/>
              </a:ext>
            </a:extLst>
          </p:cNvPr>
          <p:cNvSpPr/>
          <p:nvPr/>
        </p:nvSpPr>
        <p:spPr>
          <a:xfrm>
            <a:off x="0" y="4325942"/>
            <a:ext cx="12293598" cy="2693045"/>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a:t>Human resources slide 1</a:t>
            </a:r>
          </a:p>
        </p:txBody>
      </p:sp>
      <p:sp>
        <p:nvSpPr>
          <p:cNvPr id="9" name="Rectangle 8">
            <a:extLst>
              <a:ext uri="{FF2B5EF4-FFF2-40B4-BE49-F238E27FC236}">
                <a16:creationId xmlns:a16="http://schemas.microsoft.com/office/drawing/2014/main" id="{3CD6EDCB-E643-46E2-A517-0A2B3F2B892C}"/>
              </a:ext>
            </a:extLst>
          </p:cNvPr>
          <p:cNvSpPr/>
          <p:nvPr/>
        </p:nvSpPr>
        <p:spPr>
          <a:xfrm>
            <a:off x="243432" y="4435362"/>
            <a:ext cx="3369837" cy="1938992"/>
          </a:xfrm>
          <a:prstGeom prst="rect">
            <a:avLst/>
          </a:prstGeom>
        </p:spPr>
        <p:txBody>
          <a:bodyPr wrap="square" lIns="91440" tIns="45720" rIns="91440" bIns="45720" anchor="t">
            <a:spAutoFit/>
          </a:bodyPr>
          <a:lstStyle/>
          <a:p>
            <a:r>
              <a:rPr lang="en-US" sz="2400" b="1" dirty="0">
                <a:solidFill>
                  <a:schemeClr val="bg1"/>
                </a:solidFill>
                <a:latin typeface="Calibri"/>
                <a:cs typeface="Calibri"/>
              </a:rPr>
              <a:t>Applications are open October 1, 2024 and close after December 2, 2024 for the Fall 2025 Semester.</a:t>
            </a:r>
          </a:p>
        </p:txBody>
      </p:sp>
      <p:sp>
        <p:nvSpPr>
          <p:cNvPr id="10" name="Rectangle 9">
            <a:extLst>
              <a:ext uri="{FF2B5EF4-FFF2-40B4-BE49-F238E27FC236}">
                <a16:creationId xmlns:a16="http://schemas.microsoft.com/office/drawing/2014/main" id="{D7F6A321-7F7B-471E-920B-148813CBAAC9}"/>
              </a:ext>
            </a:extLst>
          </p:cNvPr>
          <p:cNvSpPr/>
          <p:nvPr/>
        </p:nvSpPr>
        <p:spPr>
          <a:xfrm>
            <a:off x="261276" y="6275135"/>
            <a:ext cx="11687292" cy="707886"/>
          </a:xfrm>
          <a:prstGeom prst="rect">
            <a:avLst/>
          </a:prstGeom>
        </p:spPr>
        <p:txBody>
          <a:bodyPr wrap="square" lIns="91440" tIns="45720" rIns="91440" bIns="45720" anchor="t">
            <a:spAutoFit/>
          </a:bodyPr>
          <a:lstStyle/>
          <a:p>
            <a:pPr algn="ctr"/>
            <a:r>
              <a:rPr lang="en-US" sz="2000" dirty="0">
                <a:solidFill>
                  <a:schemeClr val="bg1"/>
                </a:solidFill>
                <a:latin typeface="Calibri"/>
                <a:cs typeface="Calibri"/>
              </a:rPr>
              <a:t>*Some CSU Campuses may extend their priority application period past December 2, 2024. See the </a:t>
            </a:r>
            <a:r>
              <a:rPr lang="en-US" sz="2000" dirty="0">
                <a:solidFill>
                  <a:schemeClr val="bg1"/>
                </a:solidFill>
                <a:latin typeface="Calibri"/>
                <a:cs typeface="Calibri"/>
                <a:hlinkClick r:id="rId4">
                  <a:extLst>
                    <a:ext uri="{A12FA001-AC4F-418D-AE19-62706E023703}">
                      <ahyp:hlinkClr xmlns:ahyp="http://schemas.microsoft.com/office/drawing/2018/hyperlinkcolor" val="tx"/>
                    </a:ext>
                  </a:extLst>
                </a:hlinkClick>
              </a:rPr>
              <a:t>Application Dates &amp; Deadlines </a:t>
            </a:r>
            <a:r>
              <a:rPr lang="en-US" sz="2000" dirty="0">
                <a:solidFill>
                  <a:schemeClr val="bg1"/>
                </a:solidFill>
                <a:latin typeface="Calibri"/>
                <a:cs typeface="Calibri"/>
              </a:rPr>
              <a:t> page. </a:t>
            </a:r>
            <a:endParaRPr lang="en-US" sz="2000" i="1" dirty="0">
              <a:solidFill>
                <a:schemeClr val="bg1"/>
              </a:solidFill>
              <a:latin typeface="Calibri"/>
              <a:cs typeface="Calibri"/>
            </a:endParaRPr>
          </a:p>
        </p:txBody>
      </p:sp>
      <p:sp>
        <p:nvSpPr>
          <p:cNvPr id="41" name="Rectangle 40">
            <a:extLst>
              <a:ext uri="{FF2B5EF4-FFF2-40B4-BE49-F238E27FC236}">
                <a16:creationId xmlns:a16="http://schemas.microsoft.com/office/drawing/2014/main" id="{4A99E41A-2D2B-4432-A5EB-285559533F9D}"/>
              </a:ext>
            </a:extLst>
          </p:cNvPr>
          <p:cNvSpPr/>
          <p:nvPr/>
        </p:nvSpPr>
        <p:spPr>
          <a:xfrm>
            <a:off x="5330504" y="4705729"/>
            <a:ext cx="6496458" cy="1432683"/>
          </a:xfrm>
          <a:prstGeom prst="rect">
            <a:avLst/>
          </a:prstGeom>
          <a:solidFill>
            <a:schemeClr val="bg1">
              <a:alpha val="90000"/>
            </a:schemeClr>
          </a:solidFill>
          <a:ln w="28575">
            <a:solidFill>
              <a:srgbClr val="D9D9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800" b="1" dirty="0">
                <a:solidFill>
                  <a:schemeClr val="tx1"/>
                </a:solidFill>
                <a:cs typeface="Segoe UI" panose="020B0502040204020203" pitchFamily="34" charset="0"/>
              </a:rPr>
              <a:t>Go to calstate.edu/apply </a:t>
            </a:r>
          </a:p>
          <a:p>
            <a:pPr algn="ctr">
              <a:spcAft>
                <a:spcPts val="600"/>
              </a:spcAft>
            </a:pPr>
            <a:r>
              <a:rPr lang="en-US" sz="2800" dirty="0">
                <a:solidFill>
                  <a:schemeClr val="tx1"/>
                </a:solidFill>
                <a:cs typeface="Segoe UI"/>
              </a:rPr>
              <a:t>Select </a:t>
            </a:r>
            <a:r>
              <a:rPr lang="en-US" sz="2800" b="1" dirty="0">
                <a:solidFill>
                  <a:srgbClr val="C00000"/>
                </a:solidFill>
                <a:cs typeface="Segoe UI"/>
              </a:rPr>
              <a:t>Fall 2025 </a:t>
            </a:r>
            <a:r>
              <a:rPr lang="en-US" sz="2800" dirty="0">
                <a:solidFill>
                  <a:schemeClr val="tx1"/>
                </a:solidFill>
                <a:cs typeface="Segoe UI"/>
              </a:rPr>
              <a:t>from the dropdown menu</a:t>
            </a:r>
            <a:endParaRPr lang="en-US" sz="2800" dirty="0">
              <a:solidFill>
                <a:schemeClr val="tx1"/>
              </a:solidFill>
            </a:endParaRPr>
          </a:p>
        </p:txBody>
      </p:sp>
      <p:sp>
        <p:nvSpPr>
          <p:cNvPr id="12" name="Rectangle 11">
            <a:extLst>
              <a:ext uri="{FF2B5EF4-FFF2-40B4-BE49-F238E27FC236}">
                <a16:creationId xmlns:a16="http://schemas.microsoft.com/office/drawing/2014/main" id="{B01AFF23-62BE-4F93-B63A-09D1BA00A8F3}"/>
              </a:ext>
            </a:extLst>
          </p:cNvPr>
          <p:cNvSpPr/>
          <p:nvPr/>
        </p:nvSpPr>
        <p:spPr>
          <a:xfrm>
            <a:off x="2300789" y="4460998"/>
            <a:ext cx="8074025" cy="1554272"/>
          </a:xfrm>
          <a:prstGeom prst="rect">
            <a:avLst/>
          </a:prstGeom>
        </p:spPr>
        <p:txBody>
          <a:bodyPr wrap="square" lIns="0" tIns="0" rIns="0" bIns="0">
            <a:spAutoFit/>
          </a:bodyPr>
          <a:lstStyle/>
          <a:p>
            <a:pPr algn="ctr">
              <a:spcAft>
                <a:spcPts val="600"/>
              </a:spcAft>
            </a:pPr>
            <a:br>
              <a:rPr lang="en-US" sz="3200" dirty="0">
                <a:cs typeface="Segoe UI" panose="020B0502040204020203" pitchFamily="34" charset="0"/>
              </a:rPr>
            </a:br>
            <a:endParaRPr lang="en-US" sz="3200" dirty="0">
              <a:cs typeface="Segoe UI" panose="020B0502040204020203" pitchFamily="34" charset="0"/>
            </a:endParaRPr>
          </a:p>
          <a:p>
            <a:pPr algn="ctr">
              <a:spcAft>
                <a:spcPts val="600"/>
              </a:spcAft>
            </a:pPr>
            <a:endParaRPr lang="en-US" sz="3200" b="1" dirty="0">
              <a:cs typeface="Segoe UI" panose="020B0502040204020203" pitchFamily="34" charset="0"/>
            </a:endParaRPr>
          </a:p>
        </p:txBody>
      </p:sp>
    </p:spTree>
    <p:extLst>
      <p:ext uri="{BB962C8B-B14F-4D97-AF65-F5344CB8AC3E}">
        <p14:creationId xmlns:p14="http://schemas.microsoft.com/office/powerpoint/2010/main" val="2410544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67FA70-E8CC-41FE-AF0B-B8AE2465B4CA}"/>
              </a:ext>
            </a:extLst>
          </p:cNvPr>
          <p:cNvSpPr/>
          <p:nvPr/>
        </p:nvSpPr>
        <p:spPr>
          <a:xfrm>
            <a:off x="0" y="2478448"/>
            <a:ext cx="12192000" cy="4546466"/>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332" name="Picture 20">
            <a:extLst>
              <a:ext uri="{FF2B5EF4-FFF2-40B4-BE49-F238E27FC236}">
                <a16:creationId xmlns:a16="http://schemas.microsoft.com/office/drawing/2014/main" id="{FD4C5DA4-5591-44B9-8B4D-9EA2BD2FD5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12192000" cy="2642935"/>
          </a:xfrm>
          <a:prstGeom prst="rect">
            <a:avLst/>
          </a:prstGeom>
          <a:noFill/>
          <a:extLst>
            <a:ext uri="{909E8E84-426E-40DD-AFC4-6F175D3DCCD1}">
              <a14:hiddenFill xmlns:a14="http://schemas.microsoft.com/office/drawing/2010/main">
                <a:solidFill>
                  <a:srgbClr val="FFFFFF"/>
                </a:solidFill>
              </a14:hiddenFill>
            </a:ext>
          </a:extLst>
        </p:spPr>
      </p:pic>
      <p:pic>
        <p:nvPicPr>
          <p:cNvPr id="13326" name="Picture 14" descr="basic-needs-initiative">
            <a:extLst>
              <a:ext uri="{FF2B5EF4-FFF2-40B4-BE49-F238E27FC236}">
                <a16:creationId xmlns:a16="http://schemas.microsoft.com/office/drawing/2014/main" id="{044A58BF-2366-4196-8FA0-CD1A6B42C3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2598368" y="3197486"/>
            <a:ext cx="5828536" cy="3222636"/>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BF2D37F8-EB32-4449-BD39-4A69D4DCA29E}"/>
              </a:ext>
            </a:extLst>
          </p:cNvPr>
          <p:cNvSpPr/>
          <p:nvPr/>
        </p:nvSpPr>
        <p:spPr>
          <a:xfrm>
            <a:off x="283060" y="2478448"/>
            <a:ext cx="10833278" cy="4049352"/>
          </a:xfrm>
          <a:prstGeom prst="rect">
            <a:avLst/>
          </a:prstGeom>
          <a:solidFill>
            <a:schemeClr val="bg1">
              <a:alpha val="90000"/>
            </a:schemeClr>
          </a:solidFill>
          <a:ln w="2857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B93AB951-C363-4C8B-9F2A-C7EC2F768BAA}"/>
              </a:ext>
            </a:extLst>
          </p:cNvPr>
          <p:cNvPicPr>
            <a:picLocks noChangeAspect="1"/>
          </p:cNvPicPr>
          <p:nvPr/>
        </p:nvPicPr>
        <p:blipFill rotWithShape="1">
          <a:blip r:embed="rId5">
            <a:extLst>
              <a:ext uri="{28A0092B-C50C-407E-A947-70E740481C1C}">
                <a14:useLocalDpi xmlns:a14="http://schemas.microsoft.com/office/drawing/2010/main" val="0"/>
              </a:ext>
            </a:extLst>
          </a:blip>
          <a:srcRect t="307" b="307"/>
          <a:stretch/>
        </p:blipFill>
        <p:spPr>
          <a:xfrm>
            <a:off x="7464174" y="2822060"/>
            <a:ext cx="4243987" cy="2642935"/>
          </a:xfrm>
          <a:prstGeom prst="rect">
            <a:avLst/>
          </a:prstGeom>
          <a:ln w="28575">
            <a:solidFill>
              <a:srgbClr val="AFAFAF"/>
            </a:solidFill>
          </a:ln>
        </p:spPr>
      </p:pic>
      <p:sp>
        <p:nvSpPr>
          <p:cNvPr id="12" name="Rectangle 11">
            <a:extLst>
              <a:ext uri="{FF2B5EF4-FFF2-40B4-BE49-F238E27FC236}">
                <a16:creationId xmlns:a16="http://schemas.microsoft.com/office/drawing/2014/main" id="{B01AFF23-62BE-4F93-B63A-09D1BA00A8F3}"/>
              </a:ext>
            </a:extLst>
          </p:cNvPr>
          <p:cNvSpPr/>
          <p:nvPr/>
        </p:nvSpPr>
        <p:spPr>
          <a:xfrm>
            <a:off x="521939" y="3599880"/>
            <a:ext cx="6612613" cy="738664"/>
          </a:xfrm>
          <a:prstGeom prst="rect">
            <a:avLst/>
          </a:prstGeom>
        </p:spPr>
        <p:txBody>
          <a:bodyPr wrap="square" lIns="0" tIns="0" rIns="0" bIns="0">
            <a:spAutoFit/>
          </a:bodyPr>
          <a:lstStyle/>
          <a:p>
            <a:pPr>
              <a:spcAft>
                <a:spcPts val="600"/>
              </a:spcAft>
            </a:pPr>
            <a:r>
              <a:rPr lang="en-US" sz="2400" dirty="0">
                <a:cs typeface="Segoe UI" panose="020B0502040204020203" pitchFamily="34" charset="0"/>
              </a:rPr>
              <a:t>Click </a:t>
            </a:r>
            <a:r>
              <a:rPr lang="en-US" sz="2400" b="1" dirty="0">
                <a:solidFill>
                  <a:srgbClr val="D2202E"/>
                </a:solidFill>
                <a:cs typeface="Segoe UI" panose="020B0502040204020203" pitchFamily="34" charset="0"/>
              </a:rPr>
              <a:t>Create an Account </a:t>
            </a:r>
            <a:r>
              <a:rPr lang="en-US" sz="2400" dirty="0">
                <a:cs typeface="Segoe UI" panose="020B0502040204020203" pitchFamily="34" charset="0"/>
              </a:rPr>
              <a:t>and fill out information on the Create an Account page</a:t>
            </a:r>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dirty="0"/>
              <a:t>Human resources slide 1</a:t>
            </a:r>
          </a:p>
        </p:txBody>
      </p:sp>
      <p:sp>
        <p:nvSpPr>
          <p:cNvPr id="7" name="Oval 6">
            <a:extLst>
              <a:ext uri="{FF2B5EF4-FFF2-40B4-BE49-F238E27FC236}">
                <a16:creationId xmlns:a16="http://schemas.microsoft.com/office/drawing/2014/main" id="{C30484CE-EB45-4562-A149-A1DF9256908A}"/>
              </a:ext>
            </a:extLst>
          </p:cNvPr>
          <p:cNvSpPr/>
          <p:nvPr/>
        </p:nvSpPr>
        <p:spPr>
          <a:xfrm>
            <a:off x="9985494" y="4937303"/>
            <a:ext cx="1372763" cy="368159"/>
          </a:xfrm>
          <a:prstGeom prst="ellipse">
            <a:avLst/>
          </a:prstGeom>
          <a:noFill/>
          <a:ln w="57150">
            <a:solidFill>
              <a:srgbClr val="D22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CB8978A-2A41-49DE-BB82-FF7A81D704D2}"/>
              </a:ext>
            </a:extLst>
          </p:cNvPr>
          <p:cNvSpPr/>
          <p:nvPr/>
        </p:nvSpPr>
        <p:spPr>
          <a:xfrm>
            <a:off x="521940" y="2662081"/>
            <a:ext cx="6350412" cy="492443"/>
          </a:xfrm>
          <a:prstGeom prst="rect">
            <a:avLst/>
          </a:prstGeom>
        </p:spPr>
        <p:txBody>
          <a:bodyPr wrap="square" lIns="0" tIns="0" rIns="0" bIns="0">
            <a:spAutoFit/>
          </a:bodyPr>
          <a:lstStyle/>
          <a:p>
            <a:pPr>
              <a:spcAft>
                <a:spcPts val="600"/>
              </a:spcAft>
            </a:pPr>
            <a:r>
              <a:rPr lang="en-US" sz="3200" b="1" dirty="0">
                <a:cs typeface="Segoe UI" panose="020B0502040204020203" pitchFamily="34" charset="0"/>
              </a:rPr>
              <a:t>Create your Cal State Apply account</a:t>
            </a:r>
          </a:p>
        </p:txBody>
      </p:sp>
      <p:sp>
        <p:nvSpPr>
          <p:cNvPr id="11" name="Rectangle 10">
            <a:extLst>
              <a:ext uri="{FF2B5EF4-FFF2-40B4-BE49-F238E27FC236}">
                <a16:creationId xmlns:a16="http://schemas.microsoft.com/office/drawing/2014/main" id="{32048B4A-8108-467D-8758-A85747D6B66C}"/>
              </a:ext>
            </a:extLst>
          </p:cNvPr>
          <p:cNvSpPr/>
          <p:nvPr/>
        </p:nvSpPr>
        <p:spPr>
          <a:xfrm>
            <a:off x="483839" y="4493630"/>
            <a:ext cx="10833278" cy="1800493"/>
          </a:xfrm>
          <a:prstGeom prst="rect">
            <a:avLst/>
          </a:prstGeom>
        </p:spPr>
        <p:txBody>
          <a:bodyPr wrap="square">
            <a:spAutoFit/>
          </a:bodyPr>
          <a:lstStyle/>
          <a:p>
            <a:pPr>
              <a:spcAft>
                <a:spcPts val="600"/>
              </a:spcAft>
            </a:pPr>
            <a:r>
              <a:rPr lang="en-US" sz="2400" b="1" dirty="0">
                <a:solidFill>
                  <a:srgbClr val="D2202E"/>
                </a:solidFill>
                <a:cs typeface="Segoe UI" panose="020B0502040204020203" pitchFamily="34" charset="0"/>
              </a:rPr>
              <a:t>What email address should you use?</a:t>
            </a:r>
            <a:endParaRPr lang="en-US" sz="2400" b="1" dirty="0">
              <a:cs typeface="Segoe UI" panose="020B0502040204020203" pitchFamily="34" charset="0"/>
            </a:endParaRPr>
          </a:p>
          <a:p>
            <a:pPr marL="342900" indent="-342900">
              <a:spcAft>
                <a:spcPts val="600"/>
              </a:spcAft>
              <a:buFont typeface="Arial" panose="020B0604020202020204" pitchFamily="34" charset="0"/>
              <a:buChar char="•"/>
            </a:pPr>
            <a:r>
              <a:rPr lang="en-US" sz="2400" dirty="0">
                <a:cs typeface="Segoe UI" panose="020B0502040204020203" pitchFamily="34" charset="0"/>
              </a:rPr>
              <a:t>Most official CSU communication comes by email</a:t>
            </a:r>
          </a:p>
          <a:p>
            <a:pPr marL="342900" indent="-342900">
              <a:spcAft>
                <a:spcPts val="600"/>
              </a:spcAft>
              <a:buFont typeface="Arial" panose="020B0604020202020204" pitchFamily="34" charset="0"/>
              <a:buChar char="•"/>
            </a:pPr>
            <a:r>
              <a:rPr lang="en-US" sz="2400" b="1" dirty="0">
                <a:cs typeface="Segoe UI" panose="020B0502040204020203" pitchFamily="34" charset="0"/>
              </a:rPr>
              <a:t>Use/create a personal email address</a:t>
            </a:r>
          </a:p>
          <a:p>
            <a:pPr marL="342900" indent="-342900">
              <a:spcAft>
                <a:spcPts val="600"/>
              </a:spcAft>
              <a:buFont typeface="Arial" panose="020B0604020202020204" pitchFamily="34" charset="0"/>
              <a:buChar char="•"/>
            </a:pPr>
            <a:r>
              <a:rPr lang="en-US" sz="2400" dirty="0">
                <a:cs typeface="Segoe UI" panose="020B0502040204020203" pitchFamily="34" charset="0"/>
              </a:rPr>
              <a:t>Check your email regularly</a:t>
            </a:r>
            <a:endParaRPr lang="en-US" sz="2400" dirty="0"/>
          </a:p>
        </p:txBody>
      </p:sp>
      <p:pic>
        <p:nvPicPr>
          <p:cNvPr id="13" name="Picture 20">
            <a:extLst>
              <a:ext uri="{FF2B5EF4-FFF2-40B4-BE49-F238E27FC236}">
                <a16:creationId xmlns:a16="http://schemas.microsoft.com/office/drawing/2014/main" id="{E27259BD-B5FF-4B15-A1F3-31C3DF1280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164487"/>
            <a:ext cx="12192000" cy="264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11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3B064F0A-7FA6-4CB4-AFC1-16E78A9DE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838" b="6838"/>
          <a:stretch/>
        </p:blipFill>
        <p:spPr bwMode="auto">
          <a:xfrm>
            <a:off x="0" y="0"/>
            <a:ext cx="12192000" cy="7024914"/>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D8B01AF1-189A-470D-A0FD-D0B5EA63100B}"/>
              </a:ext>
            </a:extLst>
          </p:cNvPr>
          <p:cNvSpPr/>
          <p:nvPr/>
        </p:nvSpPr>
        <p:spPr>
          <a:xfrm>
            <a:off x="469525" y="3072171"/>
            <a:ext cx="5626475" cy="1577258"/>
          </a:xfrm>
          <a:prstGeom prst="rect">
            <a:avLst/>
          </a:prstGeom>
          <a:solidFill>
            <a:schemeClr val="bg1">
              <a:alpha val="90000"/>
            </a:schemeClr>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dirty="0"/>
              <a:t>Human resources slide 1</a:t>
            </a:r>
          </a:p>
        </p:txBody>
      </p:sp>
      <p:sp>
        <p:nvSpPr>
          <p:cNvPr id="28" name="Rectangle 27">
            <a:extLst>
              <a:ext uri="{FF2B5EF4-FFF2-40B4-BE49-F238E27FC236}">
                <a16:creationId xmlns:a16="http://schemas.microsoft.com/office/drawing/2014/main" id="{9E3F658F-9441-4938-87F7-A5F3A0B724B6}"/>
              </a:ext>
            </a:extLst>
          </p:cNvPr>
          <p:cNvSpPr/>
          <p:nvPr/>
        </p:nvSpPr>
        <p:spPr>
          <a:xfrm>
            <a:off x="949991" y="3260011"/>
            <a:ext cx="4297670" cy="492443"/>
          </a:xfrm>
          <a:prstGeom prst="rect">
            <a:avLst/>
          </a:prstGeom>
        </p:spPr>
        <p:txBody>
          <a:bodyPr wrap="square" lIns="0" tIns="0" rIns="0" bIns="0">
            <a:spAutoFit/>
          </a:bodyPr>
          <a:lstStyle/>
          <a:p>
            <a:pPr>
              <a:spcAft>
                <a:spcPts val="600"/>
              </a:spcAft>
            </a:pPr>
            <a:r>
              <a:rPr lang="en-US" sz="3200" b="1" dirty="0">
                <a:cs typeface="Segoe UI" panose="020B0502040204020203" pitchFamily="34" charset="0"/>
              </a:rPr>
              <a:t>Write down your CAS ID!</a:t>
            </a:r>
          </a:p>
        </p:txBody>
      </p:sp>
      <p:sp>
        <p:nvSpPr>
          <p:cNvPr id="34" name="Rectangle 33">
            <a:extLst>
              <a:ext uri="{FF2B5EF4-FFF2-40B4-BE49-F238E27FC236}">
                <a16:creationId xmlns:a16="http://schemas.microsoft.com/office/drawing/2014/main" id="{AC8DBFBC-8C48-4DD6-96F5-1608BD60D024}"/>
              </a:ext>
            </a:extLst>
          </p:cNvPr>
          <p:cNvSpPr/>
          <p:nvPr/>
        </p:nvSpPr>
        <p:spPr>
          <a:xfrm>
            <a:off x="949991" y="3967607"/>
            <a:ext cx="4996170" cy="369332"/>
          </a:xfrm>
          <a:prstGeom prst="rect">
            <a:avLst/>
          </a:prstGeom>
        </p:spPr>
        <p:txBody>
          <a:bodyPr wrap="square" lIns="0" tIns="0" rIns="0" bIns="0">
            <a:spAutoFit/>
          </a:bodyPr>
          <a:lstStyle/>
          <a:p>
            <a:pPr marL="342900" indent="-342900">
              <a:spcAft>
                <a:spcPts val="600"/>
              </a:spcAft>
              <a:buFont typeface="Arial" panose="020B0604020202020204" pitchFamily="34" charset="0"/>
              <a:buChar char="•"/>
            </a:pPr>
            <a:r>
              <a:rPr lang="en-US" sz="2400" dirty="0">
                <a:cs typeface="Segoe UI" panose="020B0502040204020203" pitchFamily="34" charset="0"/>
              </a:rPr>
              <a:t>Found on top right of screen</a:t>
            </a:r>
          </a:p>
        </p:txBody>
      </p:sp>
      <p:sp>
        <p:nvSpPr>
          <p:cNvPr id="10" name="Rectangle 9">
            <a:extLst>
              <a:ext uri="{FF2B5EF4-FFF2-40B4-BE49-F238E27FC236}">
                <a16:creationId xmlns:a16="http://schemas.microsoft.com/office/drawing/2014/main" id="{56AE5915-4425-40BB-9814-5A8D77FEC216}"/>
              </a:ext>
            </a:extLst>
          </p:cNvPr>
          <p:cNvSpPr/>
          <p:nvPr/>
        </p:nvSpPr>
        <p:spPr>
          <a:xfrm>
            <a:off x="0" y="6409361"/>
            <a:ext cx="12192000" cy="615553"/>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D0076BC-B38F-4F2A-9FB5-CF644E5D3E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525" y="4813241"/>
            <a:ext cx="11024348" cy="1000508"/>
          </a:xfrm>
          <a:prstGeom prst="rect">
            <a:avLst/>
          </a:prstGeom>
        </p:spPr>
      </p:pic>
      <p:sp>
        <p:nvSpPr>
          <p:cNvPr id="14" name="Oval 13">
            <a:extLst>
              <a:ext uri="{FF2B5EF4-FFF2-40B4-BE49-F238E27FC236}">
                <a16:creationId xmlns:a16="http://schemas.microsoft.com/office/drawing/2014/main" id="{B221E017-5773-4B10-B306-BB6B17F572ED}"/>
              </a:ext>
            </a:extLst>
          </p:cNvPr>
          <p:cNvSpPr/>
          <p:nvPr/>
        </p:nvSpPr>
        <p:spPr>
          <a:xfrm>
            <a:off x="9578459" y="4967511"/>
            <a:ext cx="1127641" cy="304800"/>
          </a:xfrm>
          <a:prstGeom prst="ellipse">
            <a:avLst/>
          </a:prstGeom>
          <a:noFill/>
          <a:ln w="57150">
            <a:solidFill>
              <a:srgbClr val="D22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EECE3B6-CA6A-481D-A0B2-B1BA33C4DE6C}"/>
              </a:ext>
            </a:extLst>
          </p:cNvPr>
          <p:cNvSpPr/>
          <p:nvPr/>
        </p:nvSpPr>
        <p:spPr>
          <a:xfrm flipV="1">
            <a:off x="10134600" y="5130285"/>
            <a:ext cx="528330" cy="68235"/>
          </a:xfrm>
          <a:prstGeom prst="rect">
            <a:avLst/>
          </a:prstGeom>
          <a:solidFill>
            <a:srgbClr val="256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Tree>
    <p:extLst>
      <p:ext uri="{BB962C8B-B14F-4D97-AF65-F5344CB8AC3E}">
        <p14:creationId xmlns:p14="http://schemas.microsoft.com/office/powerpoint/2010/main" val="2942674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67FA70-E8CC-41FE-AF0B-B8AE2465B4CA}"/>
              </a:ext>
            </a:extLst>
          </p:cNvPr>
          <p:cNvSpPr/>
          <p:nvPr/>
        </p:nvSpPr>
        <p:spPr>
          <a:xfrm>
            <a:off x="0" y="2478448"/>
            <a:ext cx="12192000" cy="4546466"/>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332" name="Picture 20">
            <a:extLst>
              <a:ext uri="{FF2B5EF4-FFF2-40B4-BE49-F238E27FC236}">
                <a16:creationId xmlns:a16="http://schemas.microsoft.com/office/drawing/2014/main" id="{FD4C5DA4-5591-44B9-8B4D-9EA2BD2FD5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12192000" cy="2642935"/>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BF2D37F8-EB32-4449-BD39-4A69D4DCA29E}"/>
              </a:ext>
            </a:extLst>
          </p:cNvPr>
          <p:cNvSpPr/>
          <p:nvPr/>
        </p:nvSpPr>
        <p:spPr>
          <a:xfrm>
            <a:off x="283060" y="2478448"/>
            <a:ext cx="11445658" cy="4265252"/>
          </a:xfrm>
          <a:prstGeom prst="rect">
            <a:avLst/>
          </a:prstGeom>
          <a:solidFill>
            <a:schemeClr val="bg1">
              <a:alpha val="90000"/>
            </a:schemeClr>
          </a:solidFill>
          <a:ln w="2857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01AFF23-62BE-4F93-B63A-09D1BA00A8F3}"/>
              </a:ext>
            </a:extLst>
          </p:cNvPr>
          <p:cNvSpPr/>
          <p:nvPr/>
        </p:nvSpPr>
        <p:spPr>
          <a:xfrm>
            <a:off x="463282" y="3217851"/>
            <a:ext cx="10472834" cy="1107996"/>
          </a:xfrm>
          <a:prstGeom prst="rect">
            <a:avLst/>
          </a:prstGeom>
        </p:spPr>
        <p:txBody>
          <a:bodyPr wrap="square" lIns="0" tIns="0" rIns="0" bIns="0">
            <a:spAutoFit/>
          </a:bodyPr>
          <a:lstStyle/>
          <a:p>
            <a:pPr>
              <a:spcAft>
                <a:spcPts val="600"/>
              </a:spcAft>
            </a:pPr>
            <a:r>
              <a:rPr lang="en-US" sz="2400" dirty="0">
                <a:cs typeface="Segoe UI" panose="020B0502040204020203" pitchFamily="34" charset="0"/>
              </a:rPr>
              <a:t>The Re-applicant feature allows applicants to copy data they’ve entered from a prior application year to the current application. </a:t>
            </a:r>
            <a:br>
              <a:rPr lang="en-US" sz="2400" dirty="0">
                <a:cs typeface="Segoe UI" panose="020B0502040204020203" pitchFamily="34" charset="0"/>
              </a:rPr>
            </a:br>
            <a:endParaRPr lang="en-US" sz="2400" b="1" dirty="0">
              <a:cs typeface="Segoe UI" panose="020B0502040204020203" pitchFamily="34" charset="0"/>
            </a:endParaRPr>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dirty="0"/>
              <a:t>Human resources slide 1</a:t>
            </a:r>
          </a:p>
        </p:txBody>
      </p:sp>
      <p:sp>
        <p:nvSpPr>
          <p:cNvPr id="16" name="Rectangle 15">
            <a:extLst>
              <a:ext uri="{FF2B5EF4-FFF2-40B4-BE49-F238E27FC236}">
                <a16:creationId xmlns:a16="http://schemas.microsoft.com/office/drawing/2014/main" id="{FCB8978A-2A41-49DE-BB82-FF7A81D704D2}"/>
              </a:ext>
            </a:extLst>
          </p:cNvPr>
          <p:cNvSpPr/>
          <p:nvPr/>
        </p:nvSpPr>
        <p:spPr>
          <a:xfrm>
            <a:off x="521940" y="2662081"/>
            <a:ext cx="6350412" cy="492443"/>
          </a:xfrm>
          <a:prstGeom prst="rect">
            <a:avLst/>
          </a:prstGeom>
        </p:spPr>
        <p:txBody>
          <a:bodyPr wrap="square" lIns="0" tIns="0" rIns="0" bIns="0">
            <a:spAutoFit/>
          </a:bodyPr>
          <a:lstStyle/>
          <a:p>
            <a:pPr>
              <a:spcAft>
                <a:spcPts val="600"/>
              </a:spcAft>
            </a:pPr>
            <a:r>
              <a:rPr lang="en-US" sz="3200" b="1" dirty="0">
                <a:cs typeface="Segoe UI" panose="020B0502040204020203" pitchFamily="34" charset="0"/>
              </a:rPr>
              <a:t>Reapplicant Feature</a:t>
            </a:r>
          </a:p>
        </p:txBody>
      </p:sp>
      <p:pic>
        <p:nvPicPr>
          <p:cNvPr id="13" name="Picture 20">
            <a:extLst>
              <a:ext uri="{FF2B5EF4-FFF2-40B4-BE49-F238E27FC236}">
                <a16:creationId xmlns:a16="http://schemas.microsoft.com/office/drawing/2014/main" id="{E27259BD-B5FF-4B15-A1F3-31C3DF1280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164487"/>
            <a:ext cx="12192000" cy="26429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1D8A92E-DA22-46BE-A822-7E1FD1A2C2B7}"/>
              </a:ext>
            </a:extLst>
          </p:cNvPr>
          <p:cNvPicPr>
            <a:picLocks noChangeAspect="1"/>
          </p:cNvPicPr>
          <p:nvPr/>
        </p:nvPicPr>
        <p:blipFill>
          <a:blip r:embed="rId4"/>
          <a:stretch>
            <a:fillRect/>
          </a:stretch>
        </p:blipFill>
        <p:spPr>
          <a:xfrm>
            <a:off x="521940" y="4360425"/>
            <a:ext cx="10613540" cy="2230702"/>
          </a:xfrm>
          <a:prstGeom prst="rect">
            <a:avLst/>
          </a:prstGeom>
        </p:spPr>
      </p:pic>
    </p:spTree>
    <p:extLst>
      <p:ext uri="{BB962C8B-B14F-4D97-AF65-F5344CB8AC3E}">
        <p14:creationId xmlns:p14="http://schemas.microsoft.com/office/powerpoint/2010/main" val="3264815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0">
            <a:extLst>
              <a:ext uri="{FF2B5EF4-FFF2-40B4-BE49-F238E27FC236}">
                <a16:creationId xmlns:a16="http://schemas.microsoft.com/office/drawing/2014/main" id="{E27259BD-B5FF-4B15-A1F3-31C3DF1280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164487"/>
            <a:ext cx="12192000" cy="264293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E67FA70-E8CC-41FE-AF0B-B8AE2465B4CA}"/>
              </a:ext>
            </a:extLst>
          </p:cNvPr>
          <p:cNvSpPr/>
          <p:nvPr/>
        </p:nvSpPr>
        <p:spPr>
          <a:xfrm>
            <a:off x="0" y="2478448"/>
            <a:ext cx="12192000" cy="4546466"/>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332" name="Picture 20">
            <a:extLst>
              <a:ext uri="{FF2B5EF4-FFF2-40B4-BE49-F238E27FC236}">
                <a16:creationId xmlns:a16="http://schemas.microsoft.com/office/drawing/2014/main" id="{FD4C5DA4-5591-44B9-8B4D-9EA2BD2FD5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12192000" cy="2642935"/>
          </a:xfrm>
          <a:prstGeom prst="rect">
            <a:avLst/>
          </a:prstGeom>
          <a:noFill/>
          <a:extLst>
            <a:ext uri="{909E8E84-426E-40DD-AFC4-6F175D3DCCD1}">
              <a14:hiddenFill xmlns:a14="http://schemas.microsoft.com/office/drawing/2010/main">
                <a:solidFill>
                  <a:srgbClr val="FFFFFF"/>
                </a:solidFill>
              </a14:hiddenFill>
            </a:ext>
          </a:extLst>
        </p:spPr>
      </p:pic>
      <p:pic>
        <p:nvPicPr>
          <p:cNvPr id="13326" name="Picture 14" descr="basic-needs-initiative">
            <a:extLst>
              <a:ext uri="{FF2B5EF4-FFF2-40B4-BE49-F238E27FC236}">
                <a16:creationId xmlns:a16="http://schemas.microsoft.com/office/drawing/2014/main" id="{044A58BF-2366-4196-8FA0-CD1A6B42C3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2598368" y="3197486"/>
            <a:ext cx="5828536" cy="3222636"/>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BF2D37F8-EB32-4449-BD39-4A69D4DCA29E}"/>
              </a:ext>
            </a:extLst>
          </p:cNvPr>
          <p:cNvSpPr/>
          <p:nvPr/>
        </p:nvSpPr>
        <p:spPr>
          <a:xfrm>
            <a:off x="333860" y="2541948"/>
            <a:ext cx="10833278" cy="4049352"/>
          </a:xfrm>
          <a:prstGeom prst="rect">
            <a:avLst/>
          </a:prstGeom>
          <a:solidFill>
            <a:schemeClr val="bg1">
              <a:alpha val="90000"/>
            </a:schemeClr>
          </a:solidFill>
          <a:ln w="2857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01AFF23-62BE-4F93-B63A-09D1BA00A8F3}"/>
              </a:ext>
            </a:extLst>
          </p:cNvPr>
          <p:cNvSpPr/>
          <p:nvPr/>
        </p:nvSpPr>
        <p:spPr>
          <a:xfrm>
            <a:off x="521940" y="3197486"/>
            <a:ext cx="4854920" cy="2618409"/>
          </a:xfrm>
          <a:prstGeom prst="rect">
            <a:avLst/>
          </a:prstGeom>
        </p:spPr>
        <p:txBody>
          <a:bodyPr wrap="square" lIns="0" tIns="0" rIns="0" bIns="0">
            <a:spAutoFit/>
          </a:bodyPr>
          <a:lstStyle/>
          <a:p>
            <a:pPr marL="457200" marR="0" lvl="3" indent="-457200" algn="l" defTabSz="1096963" rtl="0" eaLnBrk="1" fontAlgn="base" latinLnBrk="0" hangingPunct="1">
              <a:lnSpc>
                <a:spcPct val="120000"/>
              </a:lnSpc>
              <a:spcBef>
                <a:spcPts val="0"/>
              </a:spcBef>
              <a:spcAft>
                <a:spcPts val="0"/>
              </a:spcAft>
              <a:buClr>
                <a:srgbClr val="CC0B2A"/>
              </a:buClr>
              <a:buSzTx/>
              <a:buFont typeface="Arial" panose="020B0604020202020204" pitchFamily="34" charset="0"/>
              <a:buChar char="•"/>
              <a:tabLst/>
              <a:defRPr/>
            </a:pPr>
            <a:r>
              <a:rPr kumimoji="0" lang="en-US" sz="2400" b="0" i="1" u="none" strike="noStrike" kern="1200" cap="none" spc="0" normalizeH="0" baseline="0" noProof="0" dirty="0">
                <a:ln>
                  <a:noFill/>
                </a:ln>
                <a:solidFill>
                  <a:srgbClr val="000000"/>
                </a:solidFill>
                <a:effectLst/>
                <a:uLnTx/>
                <a:uFillTx/>
                <a:latin typeface="Calibri (Body)"/>
                <a:cs typeface="Arial"/>
                <a:sym typeface="Arial"/>
              </a:rPr>
              <a:t>Applicants emailed when application is available</a:t>
            </a:r>
          </a:p>
          <a:p>
            <a:pPr marL="457200" marR="0" lvl="0" indent="-457200" algn="l" defTabSz="1096963" rtl="0" eaLnBrk="1" fontAlgn="base" latinLnBrk="0" hangingPunct="1">
              <a:lnSpc>
                <a:spcPct val="120000"/>
              </a:lnSpc>
              <a:spcBef>
                <a:spcPts val="0"/>
              </a:spcBef>
              <a:spcAft>
                <a:spcPts val="0"/>
              </a:spcAft>
              <a:buClr>
                <a:srgbClr val="CC0B2A"/>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Body)"/>
                <a:cs typeface="Arial"/>
                <a:sym typeface="Arial"/>
              </a:rPr>
              <a:t>Not all data can be copied </a:t>
            </a:r>
            <a:endParaRPr lang="en-US" sz="2400" dirty="0">
              <a:solidFill>
                <a:srgbClr val="000000"/>
              </a:solidFill>
              <a:latin typeface="Calibri (Body)"/>
              <a:cs typeface="Arial"/>
              <a:sym typeface="Arial"/>
            </a:endParaRPr>
          </a:p>
          <a:p>
            <a:pPr marL="457200" marR="0" lvl="0" indent="-457200" algn="l" defTabSz="1096963" rtl="0" eaLnBrk="1" fontAlgn="base" latinLnBrk="0" hangingPunct="1">
              <a:lnSpc>
                <a:spcPct val="120000"/>
              </a:lnSpc>
              <a:spcBef>
                <a:spcPts val="0"/>
              </a:spcBef>
              <a:spcAft>
                <a:spcPts val="0"/>
              </a:spcAft>
              <a:buClr>
                <a:srgbClr val="CC0B2A"/>
              </a:buClr>
              <a:buSzTx/>
              <a:buFont typeface="Arial" panose="020B0604020202020204" pitchFamily="34" charset="0"/>
              <a:buChar char="•"/>
              <a:tabLst/>
              <a:defRPr/>
            </a:pPr>
            <a:r>
              <a:rPr lang="en-US" sz="2400" b="1" dirty="0">
                <a:latin typeface="Calibri (Body)"/>
                <a:cs typeface="Segoe UI" panose="020B0502040204020203" pitchFamily="34" charset="0"/>
              </a:rPr>
              <a:t>Check the information carefully after importing and make changes where needed</a:t>
            </a:r>
            <a:endParaRPr kumimoji="0" lang="en-US" sz="2400" b="1" i="1" u="sng" strike="noStrike" kern="1200" cap="none" spc="0" normalizeH="0" baseline="0" noProof="0" dirty="0">
              <a:ln>
                <a:noFill/>
              </a:ln>
              <a:solidFill>
                <a:srgbClr val="000000"/>
              </a:solidFill>
              <a:effectLst/>
              <a:uLnTx/>
              <a:uFillTx/>
              <a:latin typeface="Calibri (Body)"/>
              <a:cs typeface="Arial"/>
              <a:sym typeface="Arial"/>
            </a:endParaRPr>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dirty="0"/>
              <a:t>Human resources slide 1</a:t>
            </a:r>
          </a:p>
        </p:txBody>
      </p:sp>
      <p:sp>
        <p:nvSpPr>
          <p:cNvPr id="16" name="Rectangle 15">
            <a:extLst>
              <a:ext uri="{FF2B5EF4-FFF2-40B4-BE49-F238E27FC236}">
                <a16:creationId xmlns:a16="http://schemas.microsoft.com/office/drawing/2014/main" id="{FCB8978A-2A41-49DE-BB82-FF7A81D704D2}"/>
              </a:ext>
            </a:extLst>
          </p:cNvPr>
          <p:cNvSpPr/>
          <p:nvPr/>
        </p:nvSpPr>
        <p:spPr>
          <a:xfrm>
            <a:off x="521940" y="2662081"/>
            <a:ext cx="6350412" cy="492443"/>
          </a:xfrm>
          <a:prstGeom prst="rect">
            <a:avLst/>
          </a:prstGeom>
        </p:spPr>
        <p:txBody>
          <a:bodyPr wrap="square" lIns="0" tIns="0" rIns="0" bIns="0">
            <a:spAutoFit/>
          </a:bodyPr>
          <a:lstStyle/>
          <a:p>
            <a:pPr>
              <a:spcAft>
                <a:spcPts val="600"/>
              </a:spcAft>
            </a:pPr>
            <a:r>
              <a:rPr lang="en-US" sz="3200" b="1" dirty="0">
                <a:cs typeface="Segoe UI" panose="020B0502040204020203" pitchFamily="34" charset="0"/>
              </a:rPr>
              <a:t>Reapplicant Feature</a:t>
            </a:r>
          </a:p>
        </p:txBody>
      </p:sp>
      <p:pic>
        <p:nvPicPr>
          <p:cNvPr id="11" name="Picture 10">
            <a:extLst>
              <a:ext uri="{FF2B5EF4-FFF2-40B4-BE49-F238E27FC236}">
                <a16:creationId xmlns:a16="http://schemas.microsoft.com/office/drawing/2014/main" id="{D775C8DD-D299-4F6B-8DE3-42231A286E4D}"/>
              </a:ext>
            </a:extLst>
          </p:cNvPr>
          <p:cNvPicPr>
            <a:picLocks noChangeAspect="1"/>
          </p:cNvPicPr>
          <p:nvPr/>
        </p:nvPicPr>
        <p:blipFill>
          <a:blip r:embed="rId5"/>
          <a:stretch>
            <a:fillRect/>
          </a:stretch>
        </p:blipFill>
        <p:spPr>
          <a:xfrm>
            <a:off x="5376860" y="3949700"/>
            <a:ext cx="5389321" cy="2222933"/>
          </a:xfrm>
          <a:prstGeom prst="rect">
            <a:avLst/>
          </a:prstGeom>
        </p:spPr>
      </p:pic>
    </p:spTree>
    <p:extLst>
      <p:ext uri="{BB962C8B-B14F-4D97-AF65-F5344CB8AC3E}">
        <p14:creationId xmlns:p14="http://schemas.microsoft.com/office/powerpoint/2010/main" val="1811824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0">
            <a:extLst>
              <a:ext uri="{FF2B5EF4-FFF2-40B4-BE49-F238E27FC236}">
                <a16:creationId xmlns:a16="http://schemas.microsoft.com/office/drawing/2014/main" id="{E27259BD-B5FF-4B15-A1F3-31C3DF1280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164487"/>
            <a:ext cx="12192000" cy="264293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E67FA70-E8CC-41FE-AF0B-B8AE2465B4CA}"/>
              </a:ext>
            </a:extLst>
          </p:cNvPr>
          <p:cNvSpPr/>
          <p:nvPr/>
        </p:nvSpPr>
        <p:spPr>
          <a:xfrm>
            <a:off x="0" y="2478448"/>
            <a:ext cx="12192000" cy="4546466"/>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332" name="Picture 20">
            <a:extLst>
              <a:ext uri="{FF2B5EF4-FFF2-40B4-BE49-F238E27FC236}">
                <a16:creationId xmlns:a16="http://schemas.microsoft.com/office/drawing/2014/main" id="{FD4C5DA4-5591-44B9-8B4D-9EA2BD2FD5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12192000" cy="2642935"/>
          </a:xfrm>
          <a:prstGeom prst="rect">
            <a:avLst/>
          </a:prstGeom>
          <a:noFill/>
          <a:extLst>
            <a:ext uri="{909E8E84-426E-40DD-AFC4-6F175D3DCCD1}">
              <a14:hiddenFill xmlns:a14="http://schemas.microsoft.com/office/drawing/2010/main">
                <a:solidFill>
                  <a:srgbClr val="FFFFFF"/>
                </a:solidFill>
              </a14:hiddenFill>
            </a:ext>
          </a:extLst>
        </p:spPr>
      </p:pic>
      <p:pic>
        <p:nvPicPr>
          <p:cNvPr id="13326" name="Picture 14" descr="basic-needs-initiative">
            <a:extLst>
              <a:ext uri="{FF2B5EF4-FFF2-40B4-BE49-F238E27FC236}">
                <a16:creationId xmlns:a16="http://schemas.microsoft.com/office/drawing/2014/main" id="{044A58BF-2366-4196-8FA0-CD1A6B42C3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2598368" y="3197486"/>
            <a:ext cx="5828536" cy="3222636"/>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BF2D37F8-EB32-4449-BD39-4A69D4DCA29E}"/>
              </a:ext>
            </a:extLst>
          </p:cNvPr>
          <p:cNvSpPr/>
          <p:nvPr/>
        </p:nvSpPr>
        <p:spPr>
          <a:xfrm>
            <a:off x="574721" y="2576324"/>
            <a:ext cx="10833278" cy="4049352"/>
          </a:xfrm>
          <a:prstGeom prst="rect">
            <a:avLst/>
          </a:prstGeom>
          <a:solidFill>
            <a:schemeClr val="bg1">
              <a:alpha val="90000"/>
            </a:schemeClr>
          </a:solidFill>
          <a:ln w="2857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dirty="0"/>
              <a:t>Human resources slide 1</a:t>
            </a:r>
          </a:p>
        </p:txBody>
      </p:sp>
      <p:pic>
        <p:nvPicPr>
          <p:cNvPr id="2" name="Picture 1">
            <a:extLst>
              <a:ext uri="{FF2B5EF4-FFF2-40B4-BE49-F238E27FC236}">
                <a16:creationId xmlns:a16="http://schemas.microsoft.com/office/drawing/2014/main" id="{DE49E0C6-A269-E12C-5807-FDF4B7F051D6}"/>
              </a:ext>
            </a:extLst>
          </p:cNvPr>
          <p:cNvPicPr>
            <a:picLocks noChangeAspect="1"/>
          </p:cNvPicPr>
          <p:nvPr/>
        </p:nvPicPr>
        <p:blipFill>
          <a:blip r:embed="rId5"/>
          <a:stretch>
            <a:fillRect/>
          </a:stretch>
        </p:blipFill>
        <p:spPr>
          <a:xfrm>
            <a:off x="327685" y="36076"/>
            <a:ext cx="11327350" cy="4633362"/>
          </a:xfrm>
          <a:prstGeom prst="rect">
            <a:avLst/>
          </a:prstGeom>
        </p:spPr>
      </p:pic>
      <p:sp>
        <p:nvSpPr>
          <p:cNvPr id="4" name="TextBox 3">
            <a:extLst>
              <a:ext uri="{FF2B5EF4-FFF2-40B4-BE49-F238E27FC236}">
                <a16:creationId xmlns:a16="http://schemas.microsoft.com/office/drawing/2014/main" id="{9E9B54F7-6F14-3572-CD7D-1C7F337B68D8}"/>
              </a:ext>
            </a:extLst>
          </p:cNvPr>
          <p:cNvSpPr txBox="1"/>
          <p:nvPr/>
        </p:nvSpPr>
        <p:spPr>
          <a:xfrm>
            <a:off x="928150" y="4751681"/>
            <a:ext cx="9996524" cy="2231380"/>
          </a:xfrm>
          <a:prstGeom prst="rect">
            <a:avLst/>
          </a:prstGeom>
          <a:noFill/>
        </p:spPr>
        <p:txBody>
          <a:bodyPr wrap="square" rtlCol="0">
            <a:spAutoFit/>
          </a:bodyPr>
          <a:lstStyle/>
          <a:p>
            <a:pPr>
              <a:spcAft>
                <a:spcPts val="600"/>
              </a:spcAft>
            </a:pPr>
            <a:r>
              <a:rPr lang="en-US" sz="2800" b="1" dirty="0">
                <a:solidFill>
                  <a:srgbClr val="D2202E"/>
                </a:solidFill>
                <a:cs typeface="Segoe UI" panose="020B0502040204020203" pitchFamily="34" charset="0"/>
              </a:rPr>
              <a:t>Created a Transfer Planner Account? </a:t>
            </a:r>
          </a:p>
          <a:p>
            <a:pPr>
              <a:spcAft>
                <a:spcPts val="600"/>
              </a:spcAft>
            </a:pPr>
            <a:r>
              <a:rPr lang="en-US" sz="2000" dirty="0">
                <a:cs typeface="Segoe UI" panose="020B0502040204020203" pitchFamily="34" charset="0"/>
              </a:rPr>
              <a:t>If you created a Transfer Planner account, you can transfer courses, standardized tests, programs you follow or signed a TSP agreement with, and some personal information to Cal State Apply!</a:t>
            </a:r>
            <a:r>
              <a:rPr lang="en-US" sz="2000" dirty="0">
                <a:solidFill>
                  <a:srgbClr val="D2202E"/>
                </a:solidFill>
                <a:cs typeface="Segoe UI" panose="020B0502040204020203" pitchFamily="34" charset="0"/>
              </a:rPr>
              <a:t> </a:t>
            </a:r>
            <a:endParaRPr lang="en-US" sz="1800" dirty="0">
              <a:solidFill>
                <a:srgbClr val="D2202E"/>
              </a:solidFill>
              <a:cs typeface="Segoe UI" panose="020B0502040204020203" pitchFamily="34" charset="0"/>
            </a:endParaRPr>
          </a:p>
          <a:p>
            <a:pPr>
              <a:spcAft>
                <a:spcPts val="600"/>
              </a:spcAft>
            </a:pPr>
            <a:r>
              <a:rPr lang="en-US" b="1" dirty="0">
                <a:cs typeface="Segoe UI" panose="020B0502040204020203" pitchFamily="34" charset="0"/>
              </a:rPr>
              <a:t>I already have a Transfer Planner Account </a:t>
            </a:r>
            <a:r>
              <a:rPr lang="en-US" b="1" dirty="0">
                <a:cs typeface="Segoe UI" panose="020B0502040204020203" pitchFamily="34" charset="0"/>
                <a:sym typeface="Wingdings" panose="05000000000000000000" pitchFamily="2" charset="2"/>
              </a:rPr>
              <a:t> click</a:t>
            </a:r>
            <a:endParaRPr lang="en-US" sz="1800" b="1" dirty="0">
              <a:cs typeface="Segoe UI" panose="020B0502040204020203" pitchFamily="34" charset="0"/>
            </a:endParaRPr>
          </a:p>
          <a:p>
            <a:endParaRPr lang="en-US" dirty="0"/>
          </a:p>
        </p:txBody>
      </p:sp>
      <p:sp>
        <p:nvSpPr>
          <p:cNvPr id="5" name="Rectangle 4">
            <a:extLst>
              <a:ext uri="{FF2B5EF4-FFF2-40B4-BE49-F238E27FC236}">
                <a16:creationId xmlns:a16="http://schemas.microsoft.com/office/drawing/2014/main" id="{C66871CF-643D-68DA-6C4A-EDDE647F8936}"/>
              </a:ext>
            </a:extLst>
          </p:cNvPr>
          <p:cNvSpPr/>
          <p:nvPr/>
        </p:nvSpPr>
        <p:spPr>
          <a:xfrm>
            <a:off x="5750498" y="6265430"/>
            <a:ext cx="1540043" cy="309384"/>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CONTINUE</a:t>
            </a:r>
          </a:p>
        </p:txBody>
      </p:sp>
    </p:spTree>
    <p:extLst>
      <p:ext uri="{BB962C8B-B14F-4D97-AF65-F5344CB8AC3E}">
        <p14:creationId xmlns:p14="http://schemas.microsoft.com/office/powerpoint/2010/main" val="935107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SU Monterey Bay colllege students sitting and talking outside of class">
            <a:extLst>
              <a:ext uri="{FF2B5EF4-FFF2-40B4-BE49-F238E27FC236}">
                <a16:creationId xmlns:a16="http://schemas.microsoft.com/office/drawing/2014/main" id="{888243F5-8369-4B27-9460-829C5B6016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406400"/>
            <a:ext cx="12204698" cy="7431314"/>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D8B01AF1-189A-470D-A0FD-D0B5EA63100B}"/>
              </a:ext>
            </a:extLst>
          </p:cNvPr>
          <p:cNvSpPr/>
          <p:nvPr/>
        </p:nvSpPr>
        <p:spPr>
          <a:xfrm>
            <a:off x="381873" y="388665"/>
            <a:ext cx="11043492" cy="5935935"/>
          </a:xfrm>
          <a:prstGeom prst="rect">
            <a:avLst/>
          </a:prstGeom>
          <a:solidFill>
            <a:schemeClr val="bg1">
              <a:alpha val="90000"/>
            </a:schemeClr>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dirty="0"/>
              <a:t>Human resources slide 1</a:t>
            </a:r>
          </a:p>
        </p:txBody>
      </p:sp>
      <p:sp>
        <p:nvSpPr>
          <p:cNvPr id="10" name="Rectangle 9">
            <a:extLst>
              <a:ext uri="{FF2B5EF4-FFF2-40B4-BE49-F238E27FC236}">
                <a16:creationId xmlns:a16="http://schemas.microsoft.com/office/drawing/2014/main" id="{EE67FA70-E8CC-41FE-AF0B-B8AE2465B4CA}"/>
              </a:ext>
            </a:extLst>
          </p:cNvPr>
          <p:cNvSpPr/>
          <p:nvPr/>
        </p:nvSpPr>
        <p:spPr>
          <a:xfrm>
            <a:off x="0" y="6797212"/>
            <a:ext cx="12293598" cy="227702"/>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9E3F658F-9441-4938-87F7-A5F3A0B724B6}"/>
              </a:ext>
            </a:extLst>
          </p:cNvPr>
          <p:cNvSpPr/>
          <p:nvPr/>
        </p:nvSpPr>
        <p:spPr>
          <a:xfrm>
            <a:off x="4089684" y="419126"/>
            <a:ext cx="10813143" cy="492443"/>
          </a:xfrm>
          <a:prstGeom prst="rect">
            <a:avLst/>
          </a:prstGeom>
        </p:spPr>
        <p:txBody>
          <a:bodyPr wrap="square" lIns="0" tIns="0" rIns="0" bIns="0">
            <a:spAutoFit/>
          </a:bodyPr>
          <a:lstStyle/>
          <a:p>
            <a:pPr>
              <a:spcAft>
                <a:spcPts val="600"/>
              </a:spcAft>
            </a:pPr>
            <a:r>
              <a:rPr lang="en-US" sz="3200" b="1" dirty="0">
                <a:cs typeface="Segoe UI" panose="020B0502040204020203" pitchFamily="34" charset="0"/>
              </a:rPr>
              <a:t>Complete your profile</a:t>
            </a:r>
          </a:p>
        </p:txBody>
      </p:sp>
      <p:sp>
        <p:nvSpPr>
          <p:cNvPr id="34" name="Rectangle 33">
            <a:extLst>
              <a:ext uri="{FF2B5EF4-FFF2-40B4-BE49-F238E27FC236}">
                <a16:creationId xmlns:a16="http://schemas.microsoft.com/office/drawing/2014/main" id="{AC8DBFBC-8C48-4DD6-96F5-1608BD60D024}"/>
              </a:ext>
            </a:extLst>
          </p:cNvPr>
          <p:cNvSpPr/>
          <p:nvPr/>
        </p:nvSpPr>
        <p:spPr>
          <a:xfrm>
            <a:off x="636104" y="1397080"/>
            <a:ext cx="2967067" cy="5124480"/>
          </a:xfrm>
          <a:prstGeom prst="rect">
            <a:avLst/>
          </a:prstGeom>
        </p:spPr>
        <p:txBody>
          <a:bodyPr wrap="square" lIns="0" tIns="0" rIns="0" bIns="0" anchor="t">
            <a:spAutoFit/>
          </a:bodyPr>
          <a:lstStyle/>
          <a:p>
            <a:pPr>
              <a:spcAft>
                <a:spcPts val="600"/>
              </a:spcAft>
            </a:pPr>
            <a:r>
              <a:rPr lang="en-US" sz="2400" dirty="0">
                <a:cs typeface="Segoe UI" panose="020B0502040204020203" pitchFamily="34" charset="0"/>
              </a:rPr>
              <a:t>Educational Goal: </a:t>
            </a:r>
            <a:r>
              <a:rPr lang="en-US" sz="2400" b="1" dirty="0">
                <a:solidFill>
                  <a:srgbClr val="D2202E"/>
                </a:solidFill>
                <a:cs typeface="Segoe UI" panose="020B0502040204020203" pitchFamily="34" charset="0"/>
              </a:rPr>
              <a:t>First Bachelor's Degree</a:t>
            </a:r>
          </a:p>
          <a:p>
            <a:pPr>
              <a:spcAft>
                <a:spcPts val="600"/>
              </a:spcAft>
            </a:pPr>
            <a:endParaRPr lang="en-US" sz="2400" b="1" dirty="0">
              <a:solidFill>
                <a:srgbClr val="D2202E"/>
              </a:solidFill>
              <a:cs typeface="Segoe UI" panose="020B0502040204020203" pitchFamily="34" charset="0"/>
            </a:endParaRPr>
          </a:p>
          <a:p>
            <a:pPr>
              <a:spcAft>
                <a:spcPts val="600"/>
              </a:spcAft>
            </a:pPr>
            <a:endParaRPr lang="en-US" sz="2400" dirty="0">
              <a:cs typeface="Segoe UI"/>
            </a:endParaRPr>
          </a:p>
          <a:p>
            <a:pPr>
              <a:spcAft>
                <a:spcPts val="600"/>
              </a:spcAft>
            </a:pPr>
            <a:r>
              <a:rPr lang="en-US" sz="2400" dirty="0">
                <a:cs typeface="Segoe UI"/>
              </a:rPr>
              <a:t>Current educational status:</a:t>
            </a:r>
          </a:p>
          <a:p>
            <a:pPr>
              <a:spcAft>
                <a:spcPts val="600"/>
              </a:spcAft>
            </a:pPr>
            <a:r>
              <a:rPr lang="en-US" sz="1600" dirty="0">
                <a:cs typeface="Segoe UI"/>
              </a:rPr>
              <a:t>Transferring with an AD-T (Associate Degree for Transfer)</a:t>
            </a:r>
          </a:p>
          <a:p>
            <a:pPr>
              <a:spcAft>
                <a:spcPts val="600"/>
              </a:spcAft>
            </a:pPr>
            <a:r>
              <a:rPr lang="en-US" sz="1600" dirty="0">
                <a:cs typeface="Segoe UI"/>
              </a:rPr>
              <a:t>Transferring from another college with units completed</a:t>
            </a:r>
          </a:p>
          <a:p>
            <a:pPr>
              <a:spcAft>
                <a:spcPts val="600"/>
              </a:spcAft>
            </a:pPr>
            <a:endParaRPr lang="en-US" sz="2400" dirty="0">
              <a:cs typeface="Segoe UI"/>
            </a:endParaRPr>
          </a:p>
          <a:p>
            <a:pPr>
              <a:spcAft>
                <a:spcPts val="600"/>
              </a:spcAft>
            </a:pPr>
            <a:r>
              <a:rPr lang="en-US" sz="1600" dirty="0">
                <a:cs typeface="Segoe UI"/>
              </a:rPr>
              <a:t> </a:t>
            </a:r>
            <a:r>
              <a:rPr lang="en-US" sz="1600" b="1" dirty="0">
                <a:cs typeface="Segoe UI"/>
              </a:rPr>
              <a:t>0-59</a:t>
            </a:r>
            <a:r>
              <a:rPr lang="en-US" sz="1600" dirty="0">
                <a:cs typeface="Segoe UI"/>
              </a:rPr>
              <a:t> units = </a:t>
            </a:r>
            <a:r>
              <a:rPr lang="en-US" sz="1600" b="1" dirty="0">
                <a:cs typeface="Segoe UI"/>
              </a:rPr>
              <a:t>lower</a:t>
            </a:r>
            <a:r>
              <a:rPr lang="en-US" sz="1600" dirty="0">
                <a:cs typeface="Segoe UI"/>
              </a:rPr>
              <a:t> division transfer</a:t>
            </a:r>
          </a:p>
          <a:p>
            <a:pPr>
              <a:spcAft>
                <a:spcPts val="600"/>
              </a:spcAft>
            </a:pPr>
            <a:r>
              <a:rPr lang="en-US" sz="1600" b="1" dirty="0">
                <a:cs typeface="Segoe UI"/>
              </a:rPr>
              <a:t>60+</a:t>
            </a:r>
            <a:r>
              <a:rPr lang="en-US" sz="1600" dirty="0">
                <a:cs typeface="Segoe UI"/>
              </a:rPr>
              <a:t> units = </a:t>
            </a:r>
            <a:r>
              <a:rPr lang="en-US" sz="1600" b="1" dirty="0">
                <a:cs typeface="Segoe UI"/>
              </a:rPr>
              <a:t>upper</a:t>
            </a:r>
            <a:r>
              <a:rPr lang="en-US" sz="1600" dirty="0">
                <a:cs typeface="Segoe UI"/>
              </a:rPr>
              <a:t> division transfer</a:t>
            </a:r>
          </a:p>
          <a:p>
            <a:pPr>
              <a:spcAft>
                <a:spcPts val="600"/>
              </a:spcAft>
            </a:pPr>
            <a:endParaRPr lang="en-US" sz="2400" dirty="0">
              <a:cs typeface="Segoe UI" panose="020B0502040204020203" pitchFamily="34" charset="0"/>
            </a:endParaRPr>
          </a:p>
        </p:txBody>
      </p:sp>
      <p:pic>
        <p:nvPicPr>
          <p:cNvPr id="4" name="Picture 3">
            <a:extLst>
              <a:ext uri="{FF2B5EF4-FFF2-40B4-BE49-F238E27FC236}">
                <a16:creationId xmlns:a16="http://schemas.microsoft.com/office/drawing/2014/main" id="{32E0E295-E55E-6694-E9F8-4C74A668B088}"/>
              </a:ext>
            </a:extLst>
          </p:cNvPr>
          <p:cNvPicPr>
            <a:picLocks noChangeAspect="1"/>
          </p:cNvPicPr>
          <p:nvPr/>
        </p:nvPicPr>
        <p:blipFill>
          <a:blip r:embed="rId4"/>
          <a:stretch>
            <a:fillRect/>
          </a:stretch>
        </p:blipFill>
        <p:spPr>
          <a:xfrm>
            <a:off x="3980414" y="1156713"/>
            <a:ext cx="7153275" cy="4810125"/>
          </a:xfrm>
          <a:prstGeom prst="rect">
            <a:avLst/>
          </a:prstGeom>
          <a:effectLst>
            <a:outerShdw blurRad="50800" dist="38100" dir="5400000" algn="t" rotWithShape="0">
              <a:prstClr val="black">
                <a:alpha val="40000"/>
              </a:prstClr>
            </a:outerShdw>
          </a:effectLst>
        </p:spPr>
      </p:pic>
      <p:sp>
        <p:nvSpPr>
          <p:cNvPr id="6" name="Arrow: Right 5">
            <a:extLst>
              <a:ext uri="{FF2B5EF4-FFF2-40B4-BE49-F238E27FC236}">
                <a16:creationId xmlns:a16="http://schemas.microsoft.com/office/drawing/2014/main" id="{8FA27A85-D43C-A14A-1A77-78231F2EB5A3}"/>
              </a:ext>
            </a:extLst>
          </p:cNvPr>
          <p:cNvSpPr/>
          <p:nvPr/>
        </p:nvSpPr>
        <p:spPr>
          <a:xfrm>
            <a:off x="3558228" y="5627585"/>
            <a:ext cx="666571" cy="318053"/>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F485D0BB-27C8-D75E-9420-6A0AF50BB71D}"/>
              </a:ext>
            </a:extLst>
          </p:cNvPr>
          <p:cNvSpPr/>
          <p:nvPr/>
        </p:nvSpPr>
        <p:spPr>
          <a:xfrm>
            <a:off x="3337246" y="4064383"/>
            <a:ext cx="904461" cy="318053"/>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F3AF31A2-FB07-EDCB-F284-95EF9BCA54DE}"/>
              </a:ext>
            </a:extLst>
          </p:cNvPr>
          <p:cNvSpPr/>
          <p:nvPr/>
        </p:nvSpPr>
        <p:spPr>
          <a:xfrm>
            <a:off x="3543370" y="4659618"/>
            <a:ext cx="749437" cy="318053"/>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0F7F1C4-B5B2-B29E-E6F0-BFE24E32F19D}"/>
              </a:ext>
            </a:extLst>
          </p:cNvPr>
          <p:cNvSpPr/>
          <p:nvPr/>
        </p:nvSpPr>
        <p:spPr>
          <a:xfrm>
            <a:off x="636104" y="3906078"/>
            <a:ext cx="2701142" cy="492443"/>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8022898-9F2A-1ABA-4C9A-F2137FC9E17F}"/>
              </a:ext>
            </a:extLst>
          </p:cNvPr>
          <p:cNvSpPr/>
          <p:nvPr/>
        </p:nvSpPr>
        <p:spPr>
          <a:xfrm>
            <a:off x="627403" y="4486692"/>
            <a:ext cx="2907266" cy="492443"/>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51FCF6C-5E85-E9B3-EAC0-6DFE7747319B}"/>
              </a:ext>
            </a:extLst>
          </p:cNvPr>
          <p:cNvSpPr/>
          <p:nvPr/>
        </p:nvSpPr>
        <p:spPr>
          <a:xfrm>
            <a:off x="534485" y="5343920"/>
            <a:ext cx="3093101" cy="809276"/>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9360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SU Monterey Bay colllege students sitting and talking outside of class">
            <a:extLst>
              <a:ext uri="{FF2B5EF4-FFF2-40B4-BE49-F238E27FC236}">
                <a16:creationId xmlns:a16="http://schemas.microsoft.com/office/drawing/2014/main" id="{888243F5-8369-4B27-9460-829C5B6016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406400"/>
            <a:ext cx="12204698" cy="7431314"/>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D8B01AF1-189A-470D-A0FD-D0B5EA63100B}"/>
              </a:ext>
            </a:extLst>
          </p:cNvPr>
          <p:cNvSpPr/>
          <p:nvPr/>
        </p:nvSpPr>
        <p:spPr>
          <a:xfrm>
            <a:off x="280181" y="1018658"/>
            <a:ext cx="11246875" cy="5054767"/>
          </a:xfrm>
          <a:prstGeom prst="rect">
            <a:avLst/>
          </a:prstGeom>
          <a:solidFill>
            <a:schemeClr val="bg1">
              <a:alpha val="90000"/>
            </a:schemeClr>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dirty="0"/>
              <a:t>Human resources slide 1</a:t>
            </a:r>
          </a:p>
        </p:txBody>
      </p:sp>
      <p:sp>
        <p:nvSpPr>
          <p:cNvPr id="10" name="Rectangle 9">
            <a:extLst>
              <a:ext uri="{FF2B5EF4-FFF2-40B4-BE49-F238E27FC236}">
                <a16:creationId xmlns:a16="http://schemas.microsoft.com/office/drawing/2014/main" id="{EE67FA70-E8CC-41FE-AF0B-B8AE2465B4CA}"/>
              </a:ext>
            </a:extLst>
          </p:cNvPr>
          <p:cNvSpPr/>
          <p:nvPr/>
        </p:nvSpPr>
        <p:spPr>
          <a:xfrm>
            <a:off x="0" y="6797212"/>
            <a:ext cx="12293598" cy="227702"/>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9E3F658F-9441-4938-87F7-A5F3A0B724B6}"/>
              </a:ext>
            </a:extLst>
          </p:cNvPr>
          <p:cNvSpPr/>
          <p:nvPr/>
        </p:nvSpPr>
        <p:spPr>
          <a:xfrm>
            <a:off x="497048" y="1126789"/>
            <a:ext cx="10813143" cy="492443"/>
          </a:xfrm>
          <a:prstGeom prst="rect">
            <a:avLst/>
          </a:prstGeom>
        </p:spPr>
        <p:txBody>
          <a:bodyPr wrap="square" lIns="0" tIns="0" rIns="0" bIns="0">
            <a:spAutoFit/>
          </a:bodyPr>
          <a:lstStyle/>
          <a:p>
            <a:pPr>
              <a:spcAft>
                <a:spcPts val="600"/>
              </a:spcAft>
            </a:pPr>
            <a:r>
              <a:rPr lang="en-US" sz="3200" b="1" dirty="0">
                <a:cs typeface="Segoe UI" panose="020B0502040204020203" pitchFamily="34" charset="0"/>
              </a:rPr>
              <a:t>Educational Status cont’d</a:t>
            </a:r>
          </a:p>
        </p:txBody>
      </p:sp>
      <p:sp>
        <p:nvSpPr>
          <p:cNvPr id="34" name="Rectangle 33">
            <a:extLst>
              <a:ext uri="{FF2B5EF4-FFF2-40B4-BE49-F238E27FC236}">
                <a16:creationId xmlns:a16="http://schemas.microsoft.com/office/drawing/2014/main" id="{AC8DBFBC-8C48-4DD6-96F5-1608BD60D024}"/>
              </a:ext>
            </a:extLst>
          </p:cNvPr>
          <p:cNvSpPr/>
          <p:nvPr/>
        </p:nvSpPr>
        <p:spPr>
          <a:xfrm>
            <a:off x="497049" y="1749676"/>
            <a:ext cx="10583906" cy="2446824"/>
          </a:xfrm>
          <a:prstGeom prst="rect">
            <a:avLst/>
          </a:prstGeom>
        </p:spPr>
        <p:txBody>
          <a:bodyPr wrap="square" lIns="0" tIns="0" rIns="0" bIns="0" anchor="t">
            <a:spAutoFit/>
          </a:bodyPr>
          <a:lstStyle/>
          <a:p>
            <a:pPr>
              <a:spcAft>
                <a:spcPts val="600"/>
              </a:spcAft>
            </a:pPr>
            <a:r>
              <a:rPr lang="en-US" sz="2400" b="1" dirty="0">
                <a:solidFill>
                  <a:srgbClr val="D2202E"/>
                </a:solidFill>
                <a:cs typeface="Segoe UI" panose="020B0502040204020203" pitchFamily="34" charset="0"/>
              </a:rPr>
              <a:t>Transferring from a community college or four-year institution</a:t>
            </a:r>
          </a:p>
          <a:p>
            <a:pPr marL="342900" indent="-342900">
              <a:spcAft>
                <a:spcPts val="600"/>
              </a:spcAft>
              <a:buFont typeface="Arial" panose="020B0604020202020204" pitchFamily="34" charset="0"/>
              <a:buChar char="•"/>
            </a:pPr>
            <a:r>
              <a:rPr lang="en-US" sz="2400" dirty="0">
                <a:cs typeface="Segoe UI"/>
              </a:rPr>
              <a:t>Select if you are a transfer student who will</a:t>
            </a:r>
            <a:r>
              <a:rPr lang="en-US" sz="2400" b="1" dirty="0">
                <a:cs typeface="Segoe UI"/>
              </a:rPr>
              <a:t> not </a:t>
            </a:r>
            <a:r>
              <a:rPr lang="en-US" sz="2400" dirty="0">
                <a:cs typeface="Segoe UI"/>
              </a:rPr>
              <a:t>have earned an Associate Degree for Transfer (AD-T). Even if you have earned an Associate's Degree but not an AD-T, you will select this option. </a:t>
            </a:r>
            <a:endParaRPr lang="en-US" sz="2400" dirty="0">
              <a:cs typeface="Segoe UI" panose="020B0502040204020203" pitchFamily="34" charset="0"/>
            </a:endParaRPr>
          </a:p>
          <a:p>
            <a:pPr marL="342900" indent="-342900">
              <a:spcAft>
                <a:spcPts val="600"/>
              </a:spcAft>
              <a:buFont typeface="Arial" panose="020B0604020202020204" pitchFamily="34" charset="0"/>
              <a:buChar char="•"/>
            </a:pPr>
            <a:endParaRPr lang="en-US" sz="2400" dirty="0">
              <a:cs typeface="Segoe UI" panose="020B0502040204020203" pitchFamily="34" charset="0"/>
            </a:endParaRPr>
          </a:p>
          <a:p>
            <a:pPr>
              <a:spcAft>
                <a:spcPts val="600"/>
              </a:spcAft>
            </a:pPr>
            <a:endParaRPr lang="en-US" sz="2400" dirty="0">
              <a:cs typeface="Segoe UI" panose="020B0502040204020203" pitchFamily="34" charset="0"/>
            </a:endParaRPr>
          </a:p>
        </p:txBody>
      </p:sp>
      <p:sp>
        <p:nvSpPr>
          <p:cNvPr id="5" name="Arrow: Right 4">
            <a:extLst>
              <a:ext uri="{FF2B5EF4-FFF2-40B4-BE49-F238E27FC236}">
                <a16:creationId xmlns:a16="http://schemas.microsoft.com/office/drawing/2014/main" id="{219D0D14-6B58-48C0-B87F-E053787EEF59}"/>
              </a:ext>
            </a:extLst>
          </p:cNvPr>
          <p:cNvSpPr/>
          <p:nvPr/>
        </p:nvSpPr>
        <p:spPr>
          <a:xfrm>
            <a:off x="3877191" y="4643742"/>
            <a:ext cx="580103" cy="452284"/>
          </a:xfrm>
          <a:prstGeom prst="rightArrow">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C0357F5-2F03-4601-83B3-944E590737E2}"/>
              </a:ext>
            </a:extLst>
          </p:cNvPr>
          <p:cNvSpPr/>
          <p:nvPr/>
        </p:nvSpPr>
        <p:spPr>
          <a:xfrm>
            <a:off x="423817" y="3997328"/>
            <a:ext cx="3722187" cy="1846659"/>
          </a:xfrm>
          <a:prstGeom prst="rect">
            <a:avLst/>
          </a:prstGeom>
        </p:spPr>
        <p:txBody>
          <a:bodyPr wrap="square" lIns="0" tIns="0" rIns="0" bIns="0" anchor="t">
            <a:spAutoFit/>
          </a:bodyPr>
          <a:lstStyle/>
          <a:p>
            <a:pPr>
              <a:spcAft>
                <a:spcPts val="600"/>
              </a:spcAft>
            </a:pPr>
            <a:r>
              <a:rPr lang="en-US" sz="2400" dirty="0">
                <a:cs typeface="Segoe UI"/>
              </a:rPr>
              <a:t>If you have courses </a:t>
            </a:r>
            <a:r>
              <a:rPr lang="en-US" sz="2400" b="1" dirty="0">
                <a:solidFill>
                  <a:srgbClr val="D2202E"/>
                </a:solidFill>
                <a:cs typeface="Segoe UI"/>
              </a:rPr>
              <a:t>in progress and/or planned </a:t>
            </a:r>
            <a:r>
              <a:rPr lang="en-US" sz="2400" dirty="0">
                <a:cs typeface="Segoe UI"/>
              </a:rPr>
              <a:t>to earn 60+ semester units by the time you enroll at a CSU, select </a:t>
            </a:r>
            <a:r>
              <a:rPr lang="en-US" sz="2400" b="1" dirty="0">
                <a:cs typeface="Segoe UI"/>
              </a:rPr>
              <a:t>“</a:t>
            </a:r>
            <a:r>
              <a:rPr lang="en-US" sz="2400" b="1" dirty="0">
                <a:ea typeface="+mn-lt"/>
                <a:cs typeface="+mn-lt"/>
              </a:rPr>
              <a:t>60+ semester credits</a:t>
            </a:r>
            <a:r>
              <a:rPr lang="en-US" sz="2400" b="1" dirty="0">
                <a:cs typeface="Segoe UI"/>
              </a:rPr>
              <a:t>”</a:t>
            </a:r>
            <a:endParaRPr lang="en-US" sz="2400" b="1" dirty="0">
              <a:cs typeface="Segoe UI" panose="020B0502040204020203" pitchFamily="34" charset="0"/>
            </a:endParaRPr>
          </a:p>
        </p:txBody>
      </p:sp>
      <p:sp>
        <p:nvSpPr>
          <p:cNvPr id="13" name="Rectangle 12">
            <a:extLst>
              <a:ext uri="{FF2B5EF4-FFF2-40B4-BE49-F238E27FC236}">
                <a16:creationId xmlns:a16="http://schemas.microsoft.com/office/drawing/2014/main" id="{6F2D8C44-E930-4D9E-BEF5-15B22F6F327E}"/>
              </a:ext>
            </a:extLst>
          </p:cNvPr>
          <p:cNvSpPr/>
          <p:nvPr/>
        </p:nvSpPr>
        <p:spPr>
          <a:xfrm>
            <a:off x="497048" y="3361376"/>
            <a:ext cx="10029375" cy="369332"/>
          </a:xfrm>
          <a:prstGeom prst="rect">
            <a:avLst/>
          </a:prstGeom>
        </p:spPr>
        <p:txBody>
          <a:bodyPr wrap="square" lIns="0" tIns="0" rIns="0" bIns="0">
            <a:spAutoFit/>
          </a:bodyPr>
          <a:lstStyle/>
          <a:p>
            <a:pPr marL="342900" indent="-342900">
              <a:spcAft>
                <a:spcPts val="600"/>
              </a:spcAft>
              <a:buFont typeface="Arial" panose="020B0604020202020204" pitchFamily="34" charset="0"/>
              <a:buChar char="•"/>
            </a:pPr>
            <a:r>
              <a:rPr lang="en-US" sz="2400" dirty="0">
                <a:cs typeface="Segoe UI" panose="020B0502040204020203" pitchFamily="34" charset="0"/>
              </a:rPr>
              <a:t>Most campuses require 60+ units earned by a deadline to be admitted. </a:t>
            </a:r>
          </a:p>
        </p:txBody>
      </p:sp>
      <p:pic>
        <p:nvPicPr>
          <p:cNvPr id="6" name="Picture 6" descr="Text&#10;&#10;Description automatically generated">
            <a:extLst>
              <a:ext uri="{FF2B5EF4-FFF2-40B4-BE49-F238E27FC236}">
                <a16:creationId xmlns:a16="http://schemas.microsoft.com/office/drawing/2014/main" id="{F40F66CB-C7C9-455E-BE0D-C0DE642E2DBD}"/>
              </a:ext>
            </a:extLst>
          </p:cNvPr>
          <p:cNvPicPr>
            <a:picLocks noChangeAspect="1"/>
          </p:cNvPicPr>
          <p:nvPr/>
        </p:nvPicPr>
        <p:blipFill>
          <a:blip r:embed="rId4"/>
          <a:stretch>
            <a:fillRect/>
          </a:stretch>
        </p:blipFill>
        <p:spPr>
          <a:xfrm>
            <a:off x="4602480" y="4426998"/>
            <a:ext cx="6705600" cy="891984"/>
          </a:xfrm>
          <a:prstGeom prst="rect">
            <a:avLst/>
          </a:prstGeom>
        </p:spPr>
      </p:pic>
    </p:spTree>
    <p:extLst>
      <p:ext uri="{BB962C8B-B14F-4D97-AF65-F5344CB8AC3E}">
        <p14:creationId xmlns:p14="http://schemas.microsoft.com/office/powerpoint/2010/main" val="1396334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SU Monterey Bay colllege students sitting and talking outside of class">
            <a:extLst>
              <a:ext uri="{FF2B5EF4-FFF2-40B4-BE49-F238E27FC236}">
                <a16:creationId xmlns:a16="http://schemas.microsoft.com/office/drawing/2014/main" id="{888243F5-8369-4B27-9460-829C5B6016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406400"/>
            <a:ext cx="12204698" cy="7431314"/>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D8B01AF1-189A-470D-A0FD-D0B5EA63100B}"/>
              </a:ext>
            </a:extLst>
          </p:cNvPr>
          <p:cNvSpPr/>
          <p:nvPr/>
        </p:nvSpPr>
        <p:spPr>
          <a:xfrm>
            <a:off x="266699" y="901616"/>
            <a:ext cx="11246875" cy="5054767"/>
          </a:xfrm>
          <a:prstGeom prst="rect">
            <a:avLst/>
          </a:prstGeom>
          <a:solidFill>
            <a:schemeClr val="bg1">
              <a:alpha val="90000"/>
            </a:schemeClr>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dirty="0"/>
              <a:t>Human resources slide 1</a:t>
            </a:r>
          </a:p>
        </p:txBody>
      </p:sp>
      <p:sp>
        <p:nvSpPr>
          <p:cNvPr id="10" name="Rectangle 9">
            <a:extLst>
              <a:ext uri="{FF2B5EF4-FFF2-40B4-BE49-F238E27FC236}">
                <a16:creationId xmlns:a16="http://schemas.microsoft.com/office/drawing/2014/main" id="{EE67FA70-E8CC-41FE-AF0B-B8AE2465B4CA}"/>
              </a:ext>
            </a:extLst>
          </p:cNvPr>
          <p:cNvSpPr/>
          <p:nvPr/>
        </p:nvSpPr>
        <p:spPr>
          <a:xfrm>
            <a:off x="0" y="6797212"/>
            <a:ext cx="12293598" cy="227702"/>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9E3F658F-9441-4938-87F7-A5F3A0B724B6}"/>
              </a:ext>
            </a:extLst>
          </p:cNvPr>
          <p:cNvSpPr/>
          <p:nvPr/>
        </p:nvSpPr>
        <p:spPr>
          <a:xfrm>
            <a:off x="497048" y="1126789"/>
            <a:ext cx="10813143" cy="492443"/>
          </a:xfrm>
          <a:prstGeom prst="rect">
            <a:avLst/>
          </a:prstGeom>
        </p:spPr>
        <p:txBody>
          <a:bodyPr wrap="square" lIns="0" tIns="0" rIns="0" bIns="0">
            <a:spAutoFit/>
          </a:bodyPr>
          <a:lstStyle/>
          <a:p>
            <a:pPr>
              <a:spcAft>
                <a:spcPts val="600"/>
              </a:spcAft>
            </a:pPr>
            <a:r>
              <a:rPr lang="en-US" sz="3200" b="1" dirty="0">
                <a:cs typeface="Segoe UI" panose="020B0502040204020203" pitchFamily="34" charset="0"/>
              </a:rPr>
              <a:t>Educational Status cont’d</a:t>
            </a:r>
          </a:p>
        </p:txBody>
      </p:sp>
      <p:sp>
        <p:nvSpPr>
          <p:cNvPr id="34" name="Rectangle 33">
            <a:extLst>
              <a:ext uri="{FF2B5EF4-FFF2-40B4-BE49-F238E27FC236}">
                <a16:creationId xmlns:a16="http://schemas.microsoft.com/office/drawing/2014/main" id="{AC8DBFBC-8C48-4DD6-96F5-1608BD60D024}"/>
              </a:ext>
            </a:extLst>
          </p:cNvPr>
          <p:cNvSpPr/>
          <p:nvPr/>
        </p:nvSpPr>
        <p:spPr>
          <a:xfrm>
            <a:off x="497048" y="1749676"/>
            <a:ext cx="10704988" cy="5124480"/>
          </a:xfrm>
          <a:prstGeom prst="rect">
            <a:avLst/>
          </a:prstGeom>
        </p:spPr>
        <p:txBody>
          <a:bodyPr wrap="square" lIns="0" tIns="0" rIns="0" bIns="0" anchor="t">
            <a:spAutoFit/>
          </a:bodyPr>
          <a:lstStyle/>
          <a:p>
            <a:pPr>
              <a:spcAft>
                <a:spcPts val="600"/>
              </a:spcAft>
            </a:pPr>
            <a:r>
              <a:rPr lang="en-US" sz="2400" b="1" dirty="0">
                <a:solidFill>
                  <a:srgbClr val="D2202E"/>
                </a:solidFill>
                <a:cs typeface="Segoe UI"/>
              </a:rPr>
              <a:t>Transfer with an AD-T = Associate's Degree for Transfer</a:t>
            </a:r>
            <a:endParaRPr lang="en-US" sz="2400" b="1" dirty="0">
              <a:solidFill>
                <a:srgbClr val="D2202E"/>
              </a:solidFill>
              <a:cs typeface="Segoe UI" panose="020B0502040204020203" pitchFamily="34" charset="0"/>
            </a:endParaRPr>
          </a:p>
          <a:p>
            <a:pPr marL="342900" indent="-342900">
              <a:spcAft>
                <a:spcPts val="600"/>
              </a:spcAft>
              <a:buFont typeface="Arial" panose="020B0604020202020204" pitchFamily="34" charset="0"/>
              <a:buChar char="•"/>
            </a:pPr>
            <a:r>
              <a:rPr lang="en-US" sz="2400" dirty="0">
                <a:cs typeface="Segoe UI" panose="020B0502040204020203" pitchFamily="34" charset="0"/>
              </a:rPr>
              <a:t>Select if you will have earned an Associate in Arts Degree for Transfer (AA-T) or Associate in Science Degree for Transfer (AS-T). </a:t>
            </a:r>
          </a:p>
          <a:p>
            <a:pPr>
              <a:spcAft>
                <a:spcPts val="600"/>
              </a:spcAft>
            </a:pPr>
            <a:endParaRPr lang="en-US" sz="2400" dirty="0">
              <a:cs typeface="Segoe UI" panose="020B0502040204020203" pitchFamily="34" charset="0"/>
            </a:endParaRPr>
          </a:p>
          <a:p>
            <a:pPr marL="342900" indent="-342900">
              <a:spcAft>
                <a:spcPts val="600"/>
              </a:spcAft>
              <a:buFont typeface="Arial" panose="020B0604020202020204" pitchFamily="34" charset="0"/>
              <a:buChar char="•"/>
            </a:pPr>
            <a:r>
              <a:rPr lang="en-US" sz="2400" dirty="0">
                <a:cs typeface="Segoe UI"/>
              </a:rPr>
              <a:t>An Associate’s Degree (AS/AA) is </a:t>
            </a:r>
            <a:r>
              <a:rPr lang="en-US" sz="2400" b="1" dirty="0">
                <a:cs typeface="Segoe UI"/>
              </a:rPr>
              <a:t>not</a:t>
            </a:r>
            <a:r>
              <a:rPr lang="en-US" sz="2400" dirty="0">
                <a:cs typeface="Segoe UI"/>
              </a:rPr>
              <a:t> the same as an AD-T (AA-T/AS-T). </a:t>
            </a:r>
          </a:p>
          <a:p>
            <a:pPr marL="342900" indent="-342900">
              <a:spcAft>
                <a:spcPts val="600"/>
              </a:spcAft>
              <a:buFont typeface="Arial" panose="020B0604020202020204" pitchFamily="34" charset="0"/>
              <a:buChar char="•"/>
            </a:pPr>
            <a:endParaRPr lang="en-US" sz="2400" dirty="0">
              <a:cs typeface="Segoe UI"/>
            </a:endParaRPr>
          </a:p>
          <a:p>
            <a:pPr marL="342900" indent="-342900">
              <a:spcAft>
                <a:spcPts val="600"/>
              </a:spcAft>
              <a:buFont typeface="Arial" panose="020B0604020202020204" pitchFamily="34" charset="0"/>
              <a:buChar char="•"/>
            </a:pPr>
            <a:endParaRPr lang="en-US" sz="2400" dirty="0">
              <a:cs typeface="Segoe UI"/>
            </a:endParaRPr>
          </a:p>
          <a:p>
            <a:pPr marL="342900" indent="-342900">
              <a:spcAft>
                <a:spcPts val="600"/>
              </a:spcAft>
              <a:buFont typeface="Arial" panose="020B0604020202020204" pitchFamily="34" charset="0"/>
              <a:buChar char="•"/>
            </a:pPr>
            <a:endParaRPr lang="en-US" sz="2400" dirty="0">
              <a:cs typeface="Segoe UI"/>
            </a:endParaRPr>
          </a:p>
          <a:p>
            <a:pPr marL="342900" indent="-342900">
              <a:spcAft>
                <a:spcPts val="600"/>
              </a:spcAft>
              <a:buFont typeface="Arial" panose="020B0604020202020204" pitchFamily="34" charset="0"/>
              <a:buChar char="•"/>
            </a:pPr>
            <a:r>
              <a:rPr lang="en-US" sz="2400" dirty="0">
                <a:cs typeface="Segoe UI"/>
              </a:rPr>
              <a:t>Select the community college where you are earning the degree and the AD-T major</a:t>
            </a:r>
            <a:endParaRPr lang="en-US" sz="2400" dirty="0">
              <a:cs typeface="Segoe UI" panose="020B0502040204020203" pitchFamily="34" charset="0"/>
            </a:endParaRPr>
          </a:p>
          <a:p>
            <a:pPr>
              <a:spcAft>
                <a:spcPts val="600"/>
              </a:spcAft>
            </a:pPr>
            <a:endParaRPr lang="en-US" sz="2400" dirty="0">
              <a:cs typeface="Segoe UI" panose="020B0502040204020203" pitchFamily="34" charset="0"/>
            </a:endParaRPr>
          </a:p>
          <a:p>
            <a:pPr>
              <a:spcAft>
                <a:spcPts val="600"/>
              </a:spcAft>
            </a:pPr>
            <a:endParaRPr lang="en-US" sz="2400" dirty="0">
              <a:cs typeface="Segoe UI" panose="020B0502040204020203" pitchFamily="34" charset="0"/>
            </a:endParaRPr>
          </a:p>
        </p:txBody>
      </p:sp>
      <p:pic>
        <p:nvPicPr>
          <p:cNvPr id="8" name="Picture 7">
            <a:extLst>
              <a:ext uri="{FF2B5EF4-FFF2-40B4-BE49-F238E27FC236}">
                <a16:creationId xmlns:a16="http://schemas.microsoft.com/office/drawing/2014/main" id="{071ABCB8-BEA0-45A1-B3F5-C52F94D8287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664308" y="4129784"/>
            <a:ext cx="8451656" cy="589936"/>
          </a:xfrm>
          <a:prstGeom prst="rect">
            <a:avLst/>
          </a:prstGeom>
          <a:ln w="28575">
            <a:solidFill>
              <a:srgbClr val="B0B0B0"/>
            </a:solidFill>
          </a:ln>
        </p:spPr>
      </p:pic>
    </p:spTree>
    <p:extLst>
      <p:ext uri="{BB962C8B-B14F-4D97-AF65-F5344CB8AC3E}">
        <p14:creationId xmlns:p14="http://schemas.microsoft.com/office/powerpoint/2010/main" val="1828819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96DDB8-4E7C-22EF-779B-21E8597F645F}"/>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750D3433-5F9B-4DDC-B548-1B187B3D615A}"/>
              </a:ext>
            </a:extLst>
          </p:cNvPr>
          <p:cNvSpPr>
            <a:spLocks noGrp="1"/>
          </p:cNvSpPr>
          <p:nvPr>
            <p:ph type="body" sz="quarter" idx="26"/>
          </p:nvPr>
        </p:nvSpPr>
        <p:spPr>
          <a:xfrm>
            <a:off x="238402" y="211748"/>
            <a:ext cx="3601898" cy="584775"/>
          </a:xfrm>
          <a:solidFill>
            <a:schemeClr val="bg1">
              <a:alpha val="88000"/>
            </a:schemeClr>
          </a:solidFill>
        </p:spPr>
        <p:txBody>
          <a:bodyPr/>
          <a:lstStyle>
            <a:defPPr>
              <a:defRPr lang="en-US"/>
            </a:defPPr>
            <a:lvl1pPr algn="l" defTabSz="914099" rtl="0" eaLnBrk="0" fontAlgn="base" hangingPunct="0">
              <a:spcBef>
                <a:spcPct val="0"/>
              </a:spcBef>
              <a:spcAft>
                <a:spcPct val="0"/>
              </a:spcAft>
              <a:defRPr sz="1750" kern="1200">
                <a:solidFill>
                  <a:schemeClr val="tx1"/>
                </a:solidFill>
                <a:latin typeface="Calibri" charset="0"/>
                <a:ea typeface="+mn-ea"/>
                <a:cs typeface="+mn-cs"/>
              </a:defRPr>
            </a:lvl1pPr>
            <a:lvl2pPr marL="456388" indent="-75404" algn="l" defTabSz="914099" rtl="0" eaLnBrk="0" fontAlgn="base" hangingPunct="0">
              <a:spcBef>
                <a:spcPct val="0"/>
              </a:spcBef>
              <a:spcAft>
                <a:spcPct val="0"/>
              </a:spcAft>
              <a:defRPr sz="1750" kern="1200">
                <a:solidFill>
                  <a:schemeClr val="tx1"/>
                </a:solidFill>
                <a:latin typeface="Calibri" charset="0"/>
                <a:ea typeface="+mn-ea"/>
                <a:cs typeface="+mn-cs"/>
              </a:defRPr>
            </a:lvl2pPr>
            <a:lvl3pPr marL="914099" indent="-152130" algn="l" defTabSz="914099" rtl="0" eaLnBrk="0" fontAlgn="base" hangingPunct="0">
              <a:spcBef>
                <a:spcPct val="0"/>
              </a:spcBef>
              <a:spcAft>
                <a:spcPct val="0"/>
              </a:spcAft>
              <a:defRPr sz="1750" kern="1200">
                <a:solidFill>
                  <a:schemeClr val="tx1"/>
                </a:solidFill>
                <a:latin typeface="Calibri" charset="0"/>
                <a:ea typeface="+mn-ea"/>
                <a:cs typeface="+mn-cs"/>
              </a:defRPr>
            </a:lvl3pPr>
            <a:lvl4pPr marL="1370487" indent="-227533" algn="l" defTabSz="914099" rtl="0" eaLnBrk="0" fontAlgn="base" hangingPunct="0">
              <a:spcBef>
                <a:spcPct val="0"/>
              </a:spcBef>
              <a:spcAft>
                <a:spcPct val="0"/>
              </a:spcAft>
              <a:defRPr sz="1750" kern="1200">
                <a:solidFill>
                  <a:schemeClr val="tx1"/>
                </a:solidFill>
                <a:latin typeface="Calibri" charset="0"/>
                <a:ea typeface="+mn-ea"/>
                <a:cs typeface="+mn-cs"/>
              </a:defRPr>
            </a:lvl4pPr>
            <a:lvl5pPr marL="1828198" indent="-304259" algn="l" defTabSz="914099" rtl="0" eaLnBrk="0" fontAlgn="base" hangingPunct="0">
              <a:spcBef>
                <a:spcPct val="0"/>
              </a:spcBef>
              <a:spcAft>
                <a:spcPct val="0"/>
              </a:spcAft>
              <a:defRPr sz="1750" kern="1200">
                <a:solidFill>
                  <a:schemeClr val="tx1"/>
                </a:solidFill>
                <a:latin typeface="Calibri" charset="0"/>
                <a:ea typeface="+mn-ea"/>
                <a:cs typeface="+mn-cs"/>
              </a:defRPr>
            </a:lvl5pPr>
            <a:lvl6pPr marL="1904924" algn="l" defTabSz="761970" rtl="0" eaLnBrk="1" latinLnBrk="0" hangingPunct="1">
              <a:defRPr sz="1750" kern="1200">
                <a:solidFill>
                  <a:schemeClr val="tx1"/>
                </a:solidFill>
                <a:latin typeface="Calibri" charset="0"/>
                <a:ea typeface="+mn-ea"/>
                <a:cs typeface="+mn-cs"/>
              </a:defRPr>
            </a:lvl6pPr>
            <a:lvl7pPr marL="2285909" algn="l" defTabSz="761970" rtl="0" eaLnBrk="1" latinLnBrk="0" hangingPunct="1">
              <a:defRPr sz="1750" kern="1200">
                <a:solidFill>
                  <a:schemeClr val="tx1"/>
                </a:solidFill>
                <a:latin typeface="Calibri" charset="0"/>
                <a:ea typeface="+mn-ea"/>
                <a:cs typeface="+mn-cs"/>
              </a:defRPr>
            </a:lvl7pPr>
            <a:lvl8pPr marL="2666893" algn="l" defTabSz="761970" rtl="0" eaLnBrk="1" latinLnBrk="0" hangingPunct="1">
              <a:defRPr sz="1750" kern="1200">
                <a:solidFill>
                  <a:schemeClr val="tx1"/>
                </a:solidFill>
                <a:latin typeface="Calibri" charset="0"/>
                <a:ea typeface="+mn-ea"/>
                <a:cs typeface="+mn-cs"/>
              </a:defRPr>
            </a:lvl8pPr>
            <a:lvl9pPr marL="3047878" algn="l" defTabSz="761970" rtl="0" eaLnBrk="1" latinLnBrk="0" hangingPunct="1">
              <a:defRPr sz="1750" kern="1200">
                <a:solidFill>
                  <a:schemeClr val="tx1"/>
                </a:solidFill>
                <a:latin typeface="Calibri" charset="0"/>
                <a:ea typeface="+mn-ea"/>
                <a:cs typeface="+mn-cs"/>
              </a:defRPr>
            </a:lvl9pPr>
          </a:lstStyle>
          <a:p>
            <a:r>
              <a:rPr lang="en-US" sz="3200" dirty="0">
                <a:solidFill>
                  <a:srgbClr val="C00000"/>
                </a:solidFill>
              </a:rPr>
              <a:t>Returning Students</a:t>
            </a:r>
          </a:p>
        </p:txBody>
      </p:sp>
      <p:sp>
        <p:nvSpPr>
          <p:cNvPr id="4" name="Slide Number Placeholder 3">
            <a:extLst>
              <a:ext uri="{FF2B5EF4-FFF2-40B4-BE49-F238E27FC236}">
                <a16:creationId xmlns:a16="http://schemas.microsoft.com/office/drawing/2014/main" id="{685D952A-3D0A-4BCB-A392-965E415F7131}"/>
              </a:ext>
            </a:extLst>
          </p:cNvPr>
          <p:cNvSpPr>
            <a:spLocks noGrp="1"/>
          </p:cNvSpPr>
          <p:nvPr>
            <p:ph type="sldNum" sz="quarter" idx="29"/>
          </p:nvPr>
        </p:nvSpPr>
        <p:spPr/>
        <p:txBody>
          <a:bodyPr/>
          <a:lstStyle>
            <a:defPPr>
              <a:defRPr lang="en-US"/>
            </a:defPPr>
            <a:lvl1pPr algn="l" defTabSz="761719" rtl="0" eaLnBrk="0" fontAlgn="base" hangingPunct="0">
              <a:spcBef>
                <a:spcPct val="0"/>
              </a:spcBef>
              <a:spcAft>
                <a:spcPct val="0"/>
              </a:spcAft>
              <a:defRPr sz="1458" kern="1200">
                <a:solidFill>
                  <a:schemeClr val="tx1"/>
                </a:solidFill>
                <a:latin typeface="Calibri" charset="0"/>
                <a:ea typeface="+mn-ea"/>
                <a:cs typeface="+mn-cs"/>
              </a:defRPr>
            </a:lvl1pPr>
            <a:lvl2pPr marL="380308" indent="-62834" algn="l" defTabSz="761719" rtl="0" eaLnBrk="0" fontAlgn="base" hangingPunct="0">
              <a:spcBef>
                <a:spcPct val="0"/>
              </a:spcBef>
              <a:spcAft>
                <a:spcPct val="0"/>
              </a:spcAft>
              <a:defRPr sz="1458" kern="1200">
                <a:solidFill>
                  <a:schemeClr val="tx1"/>
                </a:solidFill>
                <a:latin typeface="Calibri" charset="0"/>
                <a:ea typeface="+mn-ea"/>
                <a:cs typeface="+mn-cs"/>
              </a:defRPr>
            </a:lvl2pPr>
            <a:lvl3pPr marL="761719" indent="-126770" algn="l" defTabSz="761719" rtl="0" eaLnBrk="0" fontAlgn="base" hangingPunct="0">
              <a:spcBef>
                <a:spcPct val="0"/>
              </a:spcBef>
              <a:spcAft>
                <a:spcPct val="0"/>
              </a:spcAft>
              <a:defRPr sz="1458" kern="1200">
                <a:solidFill>
                  <a:schemeClr val="tx1"/>
                </a:solidFill>
                <a:latin typeface="Calibri" charset="0"/>
                <a:ea typeface="+mn-ea"/>
                <a:cs typeface="+mn-cs"/>
              </a:defRPr>
            </a:lvl3pPr>
            <a:lvl4pPr marL="1142027" indent="-189603" algn="l" defTabSz="761719" rtl="0" eaLnBrk="0" fontAlgn="base" hangingPunct="0">
              <a:spcBef>
                <a:spcPct val="0"/>
              </a:spcBef>
              <a:spcAft>
                <a:spcPct val="0"/>
              </a:spcAft>
              <a:defRPr sz="1458" kern="1200">
                <a:solidFill>
                  <a:schemeClr val="tx1"/>
                </a:solidFill>
                <a:latin typeface="Calibri" charset="0"/>
                <a:ea typeface="+mn-ea"/>
                <a:cs typeface="+mn-cs"/>
              </a:defRPr>
            </a:lvl4pPr>
            <a:lvl5pPr marL="1523437" indent="-253539" algn="l" defTabSz="761719" rtl="0" eaLnBrk="0" fontAlgn="base" hangingPunct="0">
              <a:spcBef>
                <a:spcPct val="0"/>
              </a:spcBef>
              <a:spcAft>
                <a:spcPct val="0"/>
              </a:spcAft>
              <a:defRPr sz="1458" kern="1200">
                <a:solidFill>
                  <a:schemeClr val="tx1"/>
                </a:solidFill>
                <a:latin typeface="Calibri" charset="0"/>
                <a:ea typeface="+mn-ea"/>
                <a:cs typeface="+mn-cs"/>
              </a:defRPr>
            </a:lvl5pPr>
            <a:lvl6pPr marL="1587373" algn="l" defTabSz="634950" rtl="0" eaLnBrk="1" latinLnBrk="0" hangingPunct="1">
              <a:defRPr sz="1458" kern="1200">
                <a:solidFill>
                  <a:schemeClr val="tx1"/>
                </a:solidFill>
                <a:latin typeface="Calibri" charset="0"/>
                <a:ea typeface="+mn-ea"/>
                <a:cs typeface="+mn-cs"/>
              </a:defRPr>
            </a:lvl6pPr>
            <a:lvl7pPr marL="1904848" algn="l" defTabSz="634950" rtl="0" eaLnBrk="1" latinLnBrk="0" hangingPunct="1">
              <a:defRPr sz="1458" kern="1200">
                <a:solidFill>
                  <a:schemeClr val="tx1"/>
                </a:solidFill>
                <a:latin typeface="Calibri" charset="0"/>
                <a:ea typeface="+mn-ea"/>
                <a:cs typeface="+mn-cs"/>
              </a:defRPr>
            </a:lvl7pPr>
            <a:lvl8pPr marL="2222322" algn="l" defTabSz="634950" rtl="0" eaLnBrk="1" latinLnBrk="0" hangingPunct="1">
              <a:defRPr sz="1458" kern="1200">
                <a:solidFill>
                  <a:schemeClr val="tx1"/>
                </a:solidFill>
                <a:latin typeface="Calibri" charset="0"/>
                <a:ea typeface="+mn-ea"/>
                <a:cs typeface="+mn-cs"/>
              </a:defRPr>
            </a:lvl8pPr>
            <a:lvl9pPr marL="2539797" algn="l" defTabSz="634950" rtl="0" eaLnBrk="1" latinLnBrk="0" hangingPunct="1">
              <a:defRPr sz="1458" kern="1200">
                <a:solidFill>
                  <a:schemeClr val="tx1"/>
                </a:solidFill>
                <a:latin typeface="Calibri" charset="0"/>
                <a:ea typeface="+mn-ea"/>
                <a:cs typeface="+mn-cs"/>
              </a:defRPr>
            </a:lvl9pPr>
          </a:lstStyle>
          <a:p>
            <a:fld id="{6C9686C1-DB47-8441-80A6-071E2EAEA2B5}" type="slidenum">
              <a:rPr lang="en-US" altLang="en-US" smtClean="0"/>
              <a:pPr/>
              <a:t>19</a:t>
            </a:fld>
            <a:endParaRPr lang="en-US" altLang="en-US" dirty="0"/>
          </a:p>
        </p:txBody>
      </p:sp>
      <p:sp>
        <p:nvSpPr>
          <p:cNvPr id="20" name="Rectangle 19">
            <a:extLst>
              <a:ext uri="{FF2B5EF4-FFF2-40B4-BE49-F238E27FC236}">
                <a16:creationId xmlns:a16="http://schemas.microsoft.com/office/drawing/2014/main" id="{67EE2D39-17F8-6DE8-A180-A8BC05A38F5A}"/>
              </a:ext>
            </a:extLst>
          </p:cNvPr>
          <p:cNvSpPr/>
          <p:nvPr/>
        </p:nvSpPr>
        <p:spPr>
          <a:xfrm>
            <a:off x="1213805" y="1713938"/>
            <a:ext cx="1287983" cy="127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defPPr>
              <a:defRPr lang="en-US"/>
            </a:defPPr>
            <a:lvl1pPr algn="l" defTabSz="914099" rtl="0" eaLnBrk="0" fontAlgn="base" hangingPunct="0">
              <a:spcBef>
                <a:spcPct val="0"/>
              </a:spcBef>
              <a:spcAft>
                <a:spcPct val="0"/>
              </a:spcAft>
              <a:defRPr sz="1750" kern="1200">
                <a:solidFill>
                  <a:schemeClr val="tx1"/>
                </a:solidFill>
                <a:latin typeface="Calibri" charset="0"/>
                <a:ea typeface="+mn-ea"/>
                <a:cs typeface="+mn-cs"/>
              </a:defRPr>
            </a:lvl1pPr>
            <a:lvl2pPr marL="456388" indent="-75404" algn="l" defTabSz="914099" rtl="0" eaLnBrk="0" fontAlgn="base" hangingPunct="0">
              <a:spcBef>
                <a:spcPct val="0"/>
              </a:spcBef>
              <a:spcAft>
                <a:spcPct val="0"/>
              </a:spcAft>
              <a:defRPr sz="1750" kern="1200">
                <a:solidFill>
                  <a:schemeClr val="tx1"/>
                </a:solidFill>
                <a:latin typeface="Calibri" charset="0"/>
                <a:ea typeface="+mn-ea"/>
                <a:cs typeface="+mn-cs"/>
              </a:defRPr>
            </a:lvl2pPr>
            <a:lvl3pPr marL="914099" indent="-152130" algn="l" defTabSz="914099" rtl="0" eaLnBrk="0" fontAlgn="base" hangingPunct="0">
              <a:spcBef>
                <a:spcPct val="0"/>
              </a:spcBef>
              <a:spcAft>
                <a:spcPct val="0"/>
              </a:spcAft>
              <a:defRPr sz="1750" kern="1200">
                <a:solidFill>
                  <a:schemeClr val="tx1"/>
                </a:solidFill>
                <a:latin typeface="Calibri" charset="0"/>
                <a:ea typeface="+mn-ea"/>
                <a:cs typeface="+mn-cs"/>
              </a:defRPr>
            </a:lvl3pPr>
            <a:lvl4pPr marL="1370487" indent="-227533" algn="l" defTabSz="914099" rtl="0" eaLnBrk="0" fontAlgn="base" hangingPunct="0">
              <a:spcBef>
                <a:spcPct val="0"/>
              </a:spcBef>
              <a:spcAft>
                <a:spcPct val="0"/>
              </a:spcAft>
              <a:defRPr sz="1750" kern="1200">
                <a:solidFill>
                  <a:schemeClr val="tx1"/>
                </a:solidFill>
                <a:latin typeface="Calibri" charset="0"/>
                <a:ea typeface="+mn-ea"/>
                <a:cs typeface="+mn-cs"/>
              </a:defRPr>
            </a:lvl4pPr>
            <a:lvl5pPr marL="1828198" indent="-304259" algn="l" defTabSz="914099" rtl="0" eaLnBrk="0" fontAlgn="base" hangingPunct="0">
              <a:spcBef>
                <a:spcPct val="0"/>
              </a:spcBef>
              <a:spcAft>
                <a:spcPct val="0"/>
              </a:spcAft>
              <a:defRPr sz="1750" kern="1200">
                <a:solidFill>
                  <a:schemeClr val="tx1"/>
                </a:solidFill>
                <a:latin typeface="Calibri" charset="0"/>
                <a:ea typeface="+mn-ea"/>
                <a:cs typeface="+mn-cs"/>
              </a:defRPr>
            </a:lvl5pPr>
            <a:lvl6pPr marL="1904924" algn="l" defTabSz="761970" rtl="0" eaLnBrk="1" latinLnBrk="0" hangingPunct="1">
              <a:defRPr sz="1750" kern="1200">
                <a:solidFill>
                  <a:schemeClr val="tx1"/>
                </a:solidFill>
                <a:latin typeface="Calibri" charset="0"/>
                <a:ea typeface="+mn-ea"/>
                <a:cs typeface="+mn-cs"/>
              </a:defRPr>
            </a:lvl6pPr>
            <a:lvl7pPr marL="2285909" algn="l" defTabSz="761970" rtl="0" eaLnBrk="1" latinLnBrk="0" hangingPunct="1">
              <a:defRPr sz="1750" kern="1200">
                <a:solidFill>
                  <a:schemeClr val="tx1"/>
                </a:solidFill>
                <a:latin typeface="Calibri" charset="0"/>
                <a:ea typeface="+mn-ea"/>
                <a:cs typeface="+mn-cs"/>
              </a:defRPr>
            </a:lvl7pPr>
            <a:lvl8pPr marL="2666893" algn="l" defTabSz="761970" rtl="0" eaLnBrk="1" latinLnBrk="0" hangingPunct="1">
              <a:defRPr sz="1750" kern="1200">
                <a:solidFill>
                  <a:schemeClr val="tx1"/>
                </a:solidFill>
                <a:latin typeface="Calibri" charset="0"/>
                <a:ea typeface="+mn-ea"/>
                <a:cs typeface="+mn-cs"/>
              </a:defRPr>
            </a:lvl8pPr>
            <a:lvl9pPr marL="3047878" algn="l" defTabSz="761970" rtl="0" eaLnBrk="1" latinLnBrk="0" hangingPunct="1">
              <a:defRPr sz="1750" kern="1200">
                <a:solidFill>
                  <a:schemeClr val="tx1"/>
                </a:solidFill>
                <a:latin typeface="Calibri" charset="0"/>
                <a:ea typeface="+mn-ea"/>
                <a:cs typeface="+mn-cs"/>
              </a:defRPr>
            </a:lvl9pPr>
          </a:lstStyle>
          <a:p>
            <a:pPr algn="ctr"/>
            <a:endParaRPr lang="en-US" sz="1458"/>
          </a:p>
        </p:txBody>
      </p:sp>
      <p:sp>
        <p:nvSpPr>
          <p:cNvPr id="21" name="Rectangle 20">
            <a:extLst>
              <a:ext uri="{FF2B5EF4-FFF2-40B4-BE49-F238E27FC236}">
                <a16:creationId xmlns:a16="http://schemas.microsoft.com/office/drawing/2014/main" id="{1AA2C90B-CD64-342F-BD46-6E63CF1B25E9}"/>
              </a:ext>
            </a:extLst>
          </p:cNvPr>
          <p:cNvSpPr/>
          <p:nvPr/>
        </p:nvSpPr>
        <p:spPr>
          <a:xfrm>
            <a:off x="1677974" y="1967938"/>
            <a:ext cx="871018" cy="127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defPPr>
              <a:defRPr lang="en-US"/>
            </a:defPPr>
            <a:lvl1pPr algn="l" defTabSz="914099" rtl="0" eaLnBrk="0" fontAlgn="base" hangingPunct="0">
              <a:spcBef>
                <a:spcPct val="0"/>
              </a:spcBef>
              <a:spcAft>
                <a:spcPct val="0"/>
              </a:spcAft>
              <a:defRPr sz="1750" kern="1200">
                <a:solidFill>
                  <a:schemeClr val="tx1"/>
                </a:solidFill>
                <a:latin typeface="Calibri" charset="0"/>
                <a:ea typeface="+mn-ea"/>
                <a:cs typeface="+mn-cs"/>
              </a:defRPr>
            </a:lvl1pPr>
            <a:lvl2pPr marL="456388" indent="-75404" algn="l" defTabSz="914099" rtl="0" eaLnBrk="0" fontAlgn="base" hangingPunct="0">
              <a:spcBef>
                <a:spcPct val="0"/>
              </a:spcBef>
              <a:spcAft>
                <a:spcPct val="0"/>
              </a:spcAft>
              <a:defRPr sz="1750" kern="1200">
                <a:solidFill>
                  <a:schemeClr val="tx1"/>
                </a:solidFill>
                <a:latin typeface="Calibri" charset="0"/>
                <a:ea typeface="+mn-ea"/>
                <a:cs typeface="+mn-cs"/>
              </a:defRPr>
            </a:lvl2pPr>
            <a:lvl3pPr marL="914099" indent="-152130" algn="l" defTabSz="914099" rtl="0" eaLnBrk="0" fontAlgn="base" hangingPunct="0">
              <a:spcBef>
                <a:spcPct val="0"/>
              </a:spcBef>
              <a:spcAft>
                <a:spcPct val="0"/>
              </a:spcAft>
              <a:defRPr sz="1750" kern="1200">
                <a:solidFill>
                  <a:schemeClr val="tx1"/>
                </a:solidFill>
                <a:latin typeface="Calibri" charset="0"/>
                <a:ea typeface="+mn-ea"/>
                <a:cs typeface="+mn-cs"/>
              </a:defRPr>
            </a:lvl3pPr>
            <a:lvl4pPr marL="1370487" indent="-227533" algn="l" defTabSz="914099" rtl="0" eaLnBrk="0" fontAlgn="base" hangingPunct="0">
              <a:spcBef>
                <a:spcPct val="0"/>
              </a:spcBef>
              <a:spcAft>
                <a:spcPct val="0"/>
              </a:spcAft>
              <a:defRPr sz="1750" kern="1200">
                <a:solidFill>
                  <a:schemeClr val="tx1"/>
                </a:solidFill>
                <a:latin typeface="Calibri" charset="0"/>
                <a:ea typeface="+mn-ea"/>
                <a:cs typeface="+mn-cs"/>
              </a:defRPr>
            </a:lvl4pPr>
            <a:lvl5pPr marL="1828198" indent="-304259" algn="l" defTabSz="914099" rtl="0" eaLnBrk="0" fontAlgn="base" hangingPunct="0">
              <a:spcBef>
                <a:spcPct val="0"/>
              </a:spcBef>
              <a:spcAft>
                <a:spcPct val="0"/>
              </a:spcAft>
              <a:defRPr sz="1750" kern="1200">
                <a:solidFill>
                  <a:schemeClr val="tx1"/>
                </a:solidFill>
                <a:latin typeface="Calibri" charset="0"/>
                <a:ea typeface="+mn-ea"/>
                <a:cs typeface="+mn-cs"/>
              </a:defRPr>
            </a:lvl5pPr>
            <a:lvl6pPr marL="1904924" algn="l" defTabSz="761970" rtl="0" eaLnBrk="1" latinLnBrk="0" hangingPunct="1">
              <a:defRPr sz="1750" kern="1200">
                <a:solidFill>
                  <a:schemeClr val="tx1"/>
                </a:solidFill>
                <a:latin typeface="Calibri" charset="0"/>
                <a:ea typeface="+mn-ea"/>
                <a:cs typeface="+mn-cs"/>
              </a:defRPr>
            </a:lvl6pPr>
            <a:lvl7pPr marL="2285909" algn="l" defTabSz="761970" rtl="0" eaLnBrk="1" latinLnBrk="0" hangingPunct="1">
              <a:defRPr sz="1750" kern="1200">
                <a:solidFill>
                  <a:schemeClr val="tx1"/>
                </a:solidFill>
                <a:latin typeface="Calibri" charset="0"/>
                <a:ea typeface="+mn-ea"/>
                <a:cs typeface="+mn-cs"/>
              </a:defRPr>
            </a:lvl7pPr>
            <a:lvl8pPr marL="2666893" algn="l" defTabSz="761970" rtl="0" eaLnBrk="1" latinLnBrk="0" hangingPunct="1">
              <a:defRPr sz="1750" kern="1200">
                <a:solidFill>
                  <a:schemeClr val="tx1"/>
                </a:solidFill>
                <a:latin typeface="Calibri" charset="0"/>
                <a:ea typeface="+mn-ea"/>
                <a:cs typeface="+mn-cs"/>
              </a:defRPr>
            </a:lvl8pPr>
            <a:lvl9pPr marL="3047878" algn="l" defTabSz="761970" rtl="0" eaLnBrk="1" latinLnBrk="0" hangingPunct="1">
              <a:defRPr sz="1750" kern="1200">
                <a:solidFill>
                  <a:schemeClr val="tx1"/>
                </a:solidFill>
                <a:latin typeface="Calibri" charset="0"/>
                <a:ea typeface="+mn-ea"/>
                <a:cs typeface="+mn-cs"/>
              </a:defRPr>
            </a:lvl9pPr>
          </a:lstStyle>
          <a:p>
            <a:pPr algn="ctr"/>
            <a:endParaRPr lang="en-US" sz="1458"/>
          </a:p>
        </p:txBody>
      </p:sp>
      <p:pic>
        <p:nvPicPr>
          <p:cNvPr id="6" name="Picture 5">
            <a:extLst>
              <a:ext uri="{FF2B5EF4-FFF2-40B4-BE49-F238E27FC236}">
                <a16:creationId xmlns:a16="http://schemas.microsoft.com/office/drawing/2014/main" id="{144B2EFE-49AA-CF7E-6E87-BD9C444EAC6D}"/>
              </a:ext>
            </a:extLst>
          </p:cNvPr>
          <p:cNvPicPr>
            <a:picLocks noChangeAspect="1"/>
          </p:cNvPicPr>
          <p:nvPr/>
        </p:nvPicPr>
        <p:blipFill>
          <a:blip r:embed="rId4"/>
          <a:stretch>
            <a:fillRect/>
          </a:stretch>
        </p:blipFill>
        <p:spPr>
          <a:xfrm>
            <a:off x="2940361" y="837257"/>
            <a:ext cx="9125399" cy="5836858"/>
          </a:xfrm>
          <a:prstGeom prst="rect">
            <a:avLst/>
          </a:prstGeom>
        </p:spPr>
      </p:pic>
      <p:sp>
        <p:nvSpPr>
          <p:cNvPr id="7" name="TextBox 6">
            <a:extLst>
              <a:ext uri="{FF2B5EF4-FFF2-40B4-BE49-F238E27FC236}">
                <a16:creationId xmlns:a16="http://schemas.microsoft.com/office/drawing/2014/main" id="{50B1BED1-D714-D1CB-2B34-17E85A7156BD}"/>
              </a:ext>
            </a:extLst>
          </p:cNvPr>
          <p:cNvSpPr txBox="1"/>
          <p:nvPr/>
        </p:nvSpPr>
        <p:spPr>
          <a:xfrm>
            <a:off x="496336" y="1308862"/>
            <a:ext cx="2363276" cy="4893647"/>
          </a:xfrm>
          <a:prstGeom prst="rect">
            <a:avLst/>
          </a:prstGeom>
          <a:solidFill>
            <a:srgbClr val="FFFFFF"/>
          </a:solidFill>
        </p:spPr>
        <p:txBody>
          <a:bodyPr wrap="square" rtlCol="0">
            <a:spAutoFit/>
          </a:bodyPr>
          <a:lstStyle/>
          <a:p>
            <a:r>
              <a:rPr lang="en-US" sz="2400" b="1" dirty="0"/>
              <a:t>Identify if you are returning to the same campus AND</a:t>
            </a:r>
          </a:p>
          <a:p>
            <a:r>
              <a:rPr lang="en-US" sz="2400" dirty="0"/>
              <a:t>-have attended other colleges since leaving the CSU</a:t>
            </a:r>
          </a:p>
          <a:p>
            <a:r>
              <a:rPr lang="en-US" sz="2400" dirty="0"/>
              <a:t>-are applying to additional CSUs in addition to your original campus</a:t>
            </a:r>
          </a:p>
        </p:txBody>
      </p:sp>
    </p:spTree>
    <p:extLst>
      <p:ext uri="{BB962C8B-B14F-4D97-AF65-F5344CB8AC3E}">
        <p14:creationId xmlns:p14="http://schemas.microsoft.com/office/powerpoint/2010/main" val="4054179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a:extLst>
              <a:ext uri="{FF2B5EF4-FFF2-40B4-BE49-F238E27FC236}">
                <a16:creationId xmlns:a16="http://schemas.microsoft.com/office/drawing/2014/main" id="{F4D29431-BFD9-4D3D-A79B-AC88A69BD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0799" y="0"/>
            <a:ext cx="12308573" cy="7024913"/>
          </a:xfrm>
          <a:prstGeom prst="rect">
            <a:avLst/>
          </a:prstGeom>
          <a:noFill/>
          <a:ln w="28575">
            <a:solidFill>
              <a:srgbClr val="E6E6E6"/>
            </a:solid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FCBD4FE-B096-4D04-8A9F-39C79E9DB9BE}"/>
              </a:ext>
            </a:extLst>
          </p:cNvPr>
          <p:cNvSpPr/>
          <p:nvPr/>
        </p:nvSpPr>
        <p:spPr>
          <a:xfrm>
            <a:off x="0" y="5329383"/>
            <a:ext cx="12293598" cy="1703979"/>
          </a:xfrm>
          <a:prstGeom prst="rect">
            <a:avLst/>
          </a:prstGeom>
          <a:solidFill>
            <a:schemeClr val="bg1">
              <a:alpha val="90000"/>
            </a:schemeClr>
          </a:solidFill>
          <a:ln w="28575">
            <a:solidFill>
              <a:srgbClr val="D9D9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hidden="1">
            <a:extLst>
              <a:ext uri="{FF2B5EF4-FFF2-40B4-BE49-F238E27FC236}">
                <a16:creationId xmlns:a16="http://schemas.microsoft.com/office/drawing/2014/main" id="{016C325E-5B69-4D07-BBFB-7DB217A69D48}"/>
              </a:ext>
            </a:extLst>
          </p:cNvPr>
          <p:cNvSpPr>
            <a:spLocks noGrp="1"/>
          </p:cNvSpPr>
          <p:nvPr>
            <p:ph type="title"/>
          </p:nvPr>
        </p:nvSpPr>
        <p:spPr/>
        <p:txBody>
          <a:bodyPr/>
          <a:lstStyle/>
          <a:p>
            <a:r>
              <a:rPr lang="en-US" dirty="0"/>
              <a:t>Human resources slide 1</a:t>
            </a:r>
          </a:p>
        </p:txBody>
      </p:sp>
      <p:sp>
        <p:nvSpPr>
          <p:cNvPr id="12" name="Rectangle 11">
            <a:extLst>
              <a:ext uri="{FF2B5EF4-FFF2-40B4-BE49-F238E27FC236}">
                <a16:creationId xmlns:a16="http://schemas.microsoft.com/office/drawing/2014/main" id="{B01AFF23-62BE-4F93-B63A-09D1BA00A8F3}"/>
              </a:ext>
            </a:extLst>
          </p:cNvPr>
          <p:cNvSpPr/>
          <p:nvPr/>
        </p:nvSpPr>
        <p:spPr>
          <a:xfrm>
            <a:off x="269156" y="5538075"/>
            <a:ext cx="8832316" cy="615553"/>
          </a:xfrm>
          <a:prstGeom prst="rect">
            <a:avLst/>
          </a:prstGeom>
        </p:spPr>
        <p:txBody>
          <a:bodyPr wrap="square" lIns="0" tIns="0" rIns="0" bIns="0">
            <a:spAutoFit/>
          </a:bodyPr>
          <a:lstStyle/>
          <a:p>
            <a:pPr>
              <a:spcAft>
                <a:spcPts val="600"/>
              </a:spcAft>
            </a:pPr>
            <a:r>
              <a:rPr lang="en-US" sz="4000" dirty="0">
                <a:cs typeface="Segoe UI" panose="020B0502040204020203" pitchFamily="34" charset="0"/>
              </a:rPr>
              <a:t>What will we be doing today?</a:t>
            </a:r>
            <a:endParaRPr lang="en-US" sz="4000" dirty="0">
              <a:solidFill>
                <a:srgbClr val="D2202E"/>
              </a:solidFill>
              <a:cs typeface="Segoe UI" panose="020B0502040204020203" pitchFamily="34" charset="0"/>
            </a:endParaRPr>
          </a:p>
        </p:txBody>
      </p:sp>
      <p:sp>
        <p:nvSpPr>
          <p:cNvPr id="10" name="Rectangle 9">
            <a:extLst>
              <a:ext uri="{FF2B5EF4-FFF2-40B4-BE49-F238E27FC236}">
                <a16:creationId xmlns:a16="http://schemas.microsoft.com/office/drawing/2014/main" id="{AAF4E42A-DABF-4CA0-96D9-51672AE7E208}"/>
              </a:ext>
            </a:extLst>
          </p:cNvPr>
          <p:cNvSpPr/>
          <p:nvPr/>
        </p:nvSpPr>
        <p:spPr>
          <a:xfrm>
            <a:off x="269156" y="6162100"/>
            <a:ext cx="11475614" cy="615553"/>
          </a:xfrm>
          <a:prstGeom prst="rect">
            <a:avLst/>
          </a:prstGeom>
        </p:spPr>
        <p:txBody>
          <a:bodyPr wrap="square" lIns="0" tIns="0" rIns="0" bIns="0">
            <a:spAutoFit/>
          </a:bodyPr>
          <a:lstStyle/>
          <a:p>
            <a:pPr>
              <a:spcAft>
                <a:spcPts val="600"/>
              </a:spcAft>
            </a:pPr>
            <a:r>
              <a:rPr lang="en-US" sz="4000" b="1" dirty="0">
                <a:solidFill>
                  <a:srgbClr val="D2202E"/>
                </a:solidFill>
                <a:cs typeface="Segoe UI" panose="020B0502040204020203" pitchFamily="34" charset="0"/>
              </a:rPr>
              <a:t>Preparing you to apply to the CSU</a:t>
            </a:r>
          </a:p>
        </p:txBody>
      </p:sp>
      <p:sp>
        <p:nvSpPr>
          <p:cNvPr id="11" name="Rectangle 10">
            <a:extLst>
              <a:ext uri="{FF2B5EF4-FFF2-40B4-BE49-F238E27FC236}">
                <a16:creationId xmlns:a16="http://schemas.microsoft.com/office/drawing/2014/main" id="{A3552882-C8FA-4624-8516-5CFD5358570F}"/>
              </a:ext>
            </a:extLst>
          </p:cNvPr>
          <p:cNvSpPr/>
          <p:nvPr/>
        </p:nvSpPr>
        <p:spPr>
          <a:xfrm>
            <a:off x="-50799" y="-8449"/>
            <a:ext cx="3082757" cy="874723"/>
          </a:xfrm>
          <a:prstGeom prst="rect">
            <a:avLst/>
          </a:prstGeom>
          <a:solidFill>
            <a:schemeClr val="bg1">
              <a:alpha val="90000"/>
            </a:schemeClr>
          </a:solidFill>
          <a:ln w="28575">
            <a:solidFill>
              <a:srgbClr val="D9D9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drawing&#10;&#10;Description automatically generated">
            <a:extLst>
              <a:ext uri="{FF2B5EF4-FFF2-40B4-BE49-F238E27FC236}">
                <a16:creationId xmlns:a16="http://schemas.microsoft.com/office/drawing/2014/main" id="{1DD575ED-2C25-4F17-AC59-E1F02F70AF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01" y="254794"/>
            <a:ext cx="2810927" cy="398641"/>
          </a:xfrm>
          <a:prstGeom prst="rect">
            <a:avLst/>
          </a:prstGeom>
        </p:spPr>
      </p:pic>
    </p:spTree>
    <p:extLst>
      <p:ext uri="{BB962C8B-B14F-4D97-AF65-F5344CB8AC3E}">
        <p14:creationId xmlns:p14="http://schemas.microsoft.com/office/powerpoint/2010/main" val="4267965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53911D9-8B34-4D90-B9E6-305E012F4E4A}"/>
              </a:ext>
            </a:extLst>
          </p:cNvPr>
          <p:cNvSpPr/>
          <p:nvPr/>
        </p:nvSpPr>
        <p:spPr>
          <a:xfrm>
            <a:off x="0" y="3443514"/>
            <a:ext cx="12192000" cy="3581400"/>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a:extLst>
              <a:ext uri="{FF2B5EF4-FFF2-40B4-BE49-F238E27FC236}">
                <a16:creationId xmlns:a16="http://schemas.microsoft.com/office/drawing/2014/main" id="{ADECFCF0-8815-4B15-BA55-36800D501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6200" b="26200"/>
          <a:stretch/>
        </p:blipFill>
        <p:spPr bwMode="auto">
          <a:xfrm>
            <a:off x="-2" y="-41997"/>
            <a:ext cx="12192001" cy="3876825"/>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D8B01AF1-189A-470D-A0FD-D0B5EA63100B}"/>
              </a:ext>
            </a:extLst>
          </p:cNvPr>
          <p:cNvSpPr/>
          <p:nvPr/>
        </p:nvSpPr>
        <p:spPr>
          <a:xfrm>
            <a:off x="275224" y="588659"/>
            <a:ext cx="9982091" cy="5393811"/>
          </a:xfrm>
          <a:prstGeom prst="rect">
            <a:avLst/>
          </a:prstGeom>
          <a:solidFill>
            <a:schemeClr val="bg1">
              <a:alpha val="90000"/>
            </a:schemeClr>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800">
                <a:solidFill>
                  <a:schemeClr val="bg1"/>
                </a:solidFill>
                <a:latin typeface="Roboto" panose="02000000000000000000" pitchFamily="2" charset="0"/>
                <a:ea typeface="Roboto" panose="02000000000000000000" pitchFamily="2" charset="0"/>
                <a:cs typeface="Segoe UI"/>
              </a:rPr>
              <a:t>FIND YOUR FUTURE AT THE CALIFORNIA STATE UNIVERSITY</a:t>
            </a:r>
            <a:endParaRPr lang="en-US" sz="1800" dirty="0">
              <a:solidFill>
                <a:schemeClr val="bg1"/>
              </a:solidFill>
              <a:latin typeface="Roboto" panose="02000000000000000000" pitchFamily="2" charset="0"/>
              <a:ea typeface="Roboto" panose="02000000000000000000" pitchFamily="2" charset="0"/>
              <a:cs typeface="Segoe UI"/>
            </a:endParaRPr>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a:t>Human resources slide 1</a:t>
            </a:r>
          </a:p>
        </p:txBody>
      </p:sp>
      <p:sp>
        <p:nvSpPr>
          <p:cNvPr id="28" name="Rectangle 27">
            <a:extLst>
              <a:ext uri="{FF2B5EF4-FFF2-40B4-BE49-F238E27FC236}">
                <a16:creationId xmlns:a16="http://schemas.microsoft.com/office/drawing/2014/main" id="{9E3F658F-9441-4938-87F7-A5F3A0B724B6}"/>
              </a:ext>
            </a:extLst>
          </p:cNvPr>
          <p:cNvSpPr/>
          <p:nvPr/>
        </p:nvSpPr>
        <p:spPr>
          <a:xfrm>
            <a:off x="439001" y="782938"/>
            <a:ext cx="9619399" cy="2923877"/>
          </a:xfrm>
          <a:prstGeom prst="rect">
            <a:avLst/>
          </a:prstGeom>
        </p:spPr>
        <p:txBody>
          <a:bodyPr wrap="square" lIns="0" tIns="0" rIns="0" bIns="0" anchor="t">
            <a:spAutoFit/>
          </a:bodyPr>
          <a:lstStyle/>
          <a:p>
            <a:pPr>
              <a:spcAft>
                <a:spcPts val="600"/>
              </a:spcAft>
            </a:pPr>
            <a:r>
              <a:rPr lang="en-US" sz="3200" b="1" dirty="0">
                <a:cs typeface="Segoe UI"/>
              </a:rPr>
              <a:t>Need to make changes to your profile?</a:t>
            </a:r>
          </a:p>
          <a:p>
            <a:pPr>
              <a:spcAft>
                <a:spcPts val="600"/>
              </a:spcAft>
            </a:pPr>
            <a:br>
              <a:rPr lang="en-US" sz="3200" b="1" dirty="0">
                <a:cs typeface="Segoe UI"/>
              </a:rPr>
            </a:br>
            <a:r>
              <a:rPr lang="en-US" sz="2800" dirty="0">
                <a:solidFill>
                  <a:srgbClr val="000000"/>
                </a:solidFill>
                <a:effectLst/>
                <a:ea typeface="Calibri" panose="020F0502020204030204" pitchFamily="34" charset="0"/>
                <a:cs typeface="Times New Roman" panose="02020603050405020304" pitchFamily="18" charset="0"/>
              </a:rPr>
              <a:t>Come back to your questions on the Extended Profile any time to make corrections by clicking your name on the top right-hand corner. </a:t>
            </a:r>
          </a:p>
          <a:p>
            <a:pPr>
              <a:spcAft>
                <a:spcPts val="600"/>
              </a:spcAft>
            </a:pPr>
            <a:r>
              <a:rPr lang="en-US" sz="3200" b="1" dirty="0">
                <a:cs typeface="Segoe UI"/>
              </a:rPr>
              <a:t> </a:t>
            </a:r>
            <a:endParaRPr lang="en-US" dirty="0"/>
          </a:p>
        </p:txBody>
      </p:sp>
      <p:grpSp>
        <p:nvGrpSpPr>
          <p:cNvPr id="4" name="Group 3" descr="A screenshot of the top right hand corner of the Cal State Apply application that shows applicant name, CAS ID, and links to the Help Center, My Profile and Extended Profile. Has Extended Profile around red outline for emphasis.">
            <a:extLst>
              <a:ext uri="{FF2B5EF4-FFF2-40B4-BE49-F238E27FC236}">
                <a16:creationId xmlns:a16="http://schemas.microsoft.com/office/drawing/2014/main" id="{0975A70C-F0D9-B98F-D9F1-87017EDB00B6}"/>
              </a:ext>
            </a:extLst>
          </p:cNvPr>
          <p:cNvGrpSpPr/>
          <p:nvPr/>
        </p:nvGrpSpPr>
        <p:grpSpPr>
          <a:xfrm>
            <a:off x="3492780" y="2907079"/>
            <a:ext cx="3546977" cy="2955157"/>
            <a:chOff x="0" y="2931"/>
            <a:chExt cx="1699260" cy="1579489"/>
          </a:xfrm>
        </p:grpSpPr>
        <p:pic>
          <p:nvPicPr>
            <p:cNvPr id="5" name="Picture 4">
              <a:extLst>
                <a:ext uri="{FF2B5EF4-FFF2-40B4-BE49-F238E27FC236}">
                  <a16:creationId xmlns:a16="http://schemas.microsoft.com/office/drawing/2014/main" id="{E6FEE9CC-CAC3-D6A1-283F-BB22E279873E}"/>
                </a:ext>
              </a:extLst>
            </p:cNvPr>
            <p:cNvPicPr>
              <a:picLocks noChangeAspect="1"/>
            </p:cNvPicPr>
            <p:nvPr/>
          </p:nvPicPr>
          <p:blipFill rotWithShape="1">
            <a:blip r:embed="rId4">
              <a:extLst>
                <a:ext uri="{28A0092B-C50C-407E-A947-70E740481C1C}">
                  <a14:useLocalDpi xmlns:a14="http://schemas.microsoft.com/office/drawing/2010/main" val="0"/>
                </a:ext>
              </a:extLst>
            </a:blip>
            <a:srcRect l="13164" r="12591"/>
            <a:stretch/>
          </p:blipFill>
          <p:spPr bwMode="auto">
            <a:xfrm>
              <a:off x="0" y="2931"/>
              <a:ext cx="1699260" cy="1536065"/>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grpSp>
          <p:nvGrpSpPr>
            <p:cNvPr id="6" name="Group 5">
              <a:extLst>
                <a:ext uri="{FF2B5EF4-FFF2-40B4-BE49-F238E27FC236}">
                  <a16:creationId xmlns:a16="http://schemas.microsoft.com/office/drawing/2014/main" id="{37A1C402-4ADC-6348-D804-33460E875EB0}"/>
                </a:ext>
              </a:extLst>
            </p:cNvPr>
            <p:cNvGrpSpPr/>
            <p:nvPr/>
          </p:nvGrpSpPr>
          <p:grpSpPr>
            <a:xfrm>
              <a:off x="58322" y="25292"/>
              <a:ext cx="1436414" cy="1557128"/>
              <a:chOff x="0" y="25295"/>
              <a:chExt cx="1436955" cy="1557320"/>
            </a:xfrm>
          </p:grpSpPr>
          <p:sp>
            <p:nvSpPr>
              <p:cNvPr id="7" name="Rectangle 6">
                <a:extLst>
                  <a:ext uri="{FF2B5EF4-FFF2-40B4-BE49-F238E27FC236}">
                    <a16:creationId xmlns:a16="http://schemas.microsoft.com/office/drawing/2014/main" id="{F5206272-7255-2632-6AC8-6F29BECFF242}"/>
                  </a:ext>
                </a:extLst>
              </p:cNvPr>
              <p:cNvSpPr/>
              <p:nvPr/>
            </p:nvSpPr>
            <p:spPr>
              <a:xfrm>
                <a:off x="0" y="1193702"/>
                <a:ext cx="1050095" cy="388913"/>
              </a:xfrm>
              <a:prstGeom prst="rect">
                <a:avLst/>
              </a:prstGeom>
              <a:noFill/>
              <a:ln w="28575">
                <a:solidFill>
                  <a:srgbClr val="C8102E"/>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spcBef>
                    <a:spcPts val="0"/>
                  </a:spcBef>
                  <a:spcAft>
                    <a:spcPts val="800"/>
                  </a:spcAft>
                </a:pPr>
                <a:r>
                  <a:rPr lang="en-US" sz="1200">
                    <a:solidFill>
                      <a:srgbClr val="000000"/>
                    </a:solidFill>
                    <a:effectLst/>
                    <a:latin typeface="Univers LT Std 47 Cn Lt"/>
                    <a:ea typeface="Calibri" panose="020F0502020204030204" pitchFamily="34" charset="0"/>
                    <a:cs typeface="Times New Roman" panose="02020603050405020304" pitchFamily="18" charset="0"/>
                  </a:rPr>
                  <a:t> </a:t>
                </a:r>
                <a:endParaRPr lang="en-US" sz="1400">
                  <a:solidFill>
                    <a:srgbClr val="000000"/>
                  </a:solidFill>
                  <a:effectLst/>
                  <a:latin typeface="Univers LT Std 47 Cn Lt"/>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F034DFF1-4173-96D6-2B8E-BA85797391A4}"/>
                  </a:ext>
                </a:extLst>
              </p:cNvPr>
              <p:cNvSpPr/>
              <p:nvPr/>
            </p:nvSpPr>
            <p:spPr>
              <a:xfrm>
                <a:off x="452217" y="25295"/>
                <a:ext cx="984738" cy="337624"/>
              </a:xfrm>
              <a:prstGeom prst="rect">
                <a:avLst/>
              </a:prstGeom>
              <a:solidFill>
                <a:schemeClr val="bg1"/>
              </a:solidFill>
              <a:ln w="28575">
                <a:no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spcBef>
                    <a:spcPts val="0"/>
                  </a:spcBef>
                  <a:spcAft>
                    <a:spcPts val="800"/>
                  </a:spcAft>
                </a:pPr>
                <a:r>
                  <a:rPr lang="en-US" sz="1400" b="1" dirty="0">
                    <a:solidFill>
                      <a:srgbClr val="0070C0"/>
                    </a:solidFill>
                    <a:effectLst/>
                    <a:latin typeface="Univers Condensed Light" panose="020B0306020202040204" pitchFamily="34" charset="0"/>
                    <a:ea typeface="Calibri" panose="020F0502020204030204" pitchFamily="34" charset="0"/>
                    <a:cs typeface="Times New Roman" panose="02020603050405020304" pitchFamily="18" charset="0"/>
                  </a:rPr>
                  <a:t>Your Name</a:t>
                </a:r>
                <a:endParaRPr lang="en-US" sz="1400" dirty="0">
                  <a:solidFill>
                    <a:srgbClr val="000000"/>
                  </a:solidFill>
                  <a:effectLst/>
                  <a:latin typeface="Univers LT Std 47 Cn Lt"/>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B9DA7CA6-52D9-85FF-F10C-62D09F308B6F}"/>
                  </a:ext>
                </a:extLst>
              </p:cNvPr>
              <p:cNvSpPr/>
              <p:nvPr/>
            </p:nvSpPr>
            <p:spPr>
              <a:xfrm>
                <a:off x="452217" y="247276"/>
                <a:ext cx="977706" cy="267285"/>
              </a:xfrm>
              <a:prstGeom prst="rect">
                <a:avLst/>
              </a:prstGeom>
              <a:solidFill>
                <a:schemeClr val="bg1"/>
              </a:solidFill>
              <a:ln w="28575">
                <a:no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spcBef>
                    <a:spcPts val="0"/>
                  </a:spcBef>
                  <a:spcAft>
                    <a:spcPts val="800"/>
                  </a:spcAft>
                </a:pPr>
                <a:r>
                  <a:rPr lang="en-US" sz="1400" b="1" dirty="0">
                    <a:solidFill>
                      <a:srgbClr val="0070C0"/>
                    </a:solidFill>
                    <a:effectLst/>
                    <a:latin typeface="Univers Condensed Light" panose="020B0306020202040204" pitchFamily="34" charset="0"/>
                    <a:ea typeface="Calibri" panose="020F0502020204030204" pitchFamily="34" charset="0"/>
                    <a:cs typeface="Times New Roman" panose="02020603050405020304" pitchFamily="18" charset="0"/>
                  </a:rPr>
                  <a:t>Your CAS ID</a:t>
                </a:r>
                <a:endParaRPr lang="en-US" sz="1400" dirty="0">
                  <a:solidFill>
                    <a:srgbClr val="000000"/>
                  </a:solidFill>
                  <a:effectLst/>
                  <a:latin typeface="Univers LT Std 47 Cn Lt"/>
                  <a:ea typeface="Calibri" panose="020F0502020204030204" pitchFamily="34" charset="0"/>
                  <a:cs typeface="Times New Roman" panose="02020603050405020304" pitchFamily="18" charset="0"/>
                </a:endParaRPr>
              </a:p>
            </p:txBody>
          </p:sp>
        </p:grpSp>
      </p:grpSp>
    </p:spTree>
    <p:extLst>
      <p:ext uri="{BB962C8B-B14F-4D97-AF65-F5344CB8AC3E}">
        <p14:creationId xmlns:p14="http://schemas.microsoft.com/office/powerpoint/2010/main" val="3110075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53911D9-8B34-4D90-B9E6-305E012F4E4A}"/>
              </a:ext>
            </a:extLst>
          </p:cNvPr>
          <p:cNvSpPr/>
          <p:nvPr/>
        </p:nvSpPr>
        <p:spPr>
          <a:xfrm>
            <a:off x="0" y="3443514"/>
            <a:ext cx="12192000" cy="3581400"/>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a:extLst>
              <a:ext uri="{FF2B5EF4-FFF2-40B4-BE49-F238E27FC236}">
                <a16:creationId xmlns:a16="http://schemas.microsoft.com/office/drawing/2014/main" id="{ADECFCF0-8815-4B15-BA55-36800D501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6200" b="26200"/>
          <a:stretch/>
        </p:blipFill>
        <p:spPr bwMode="auto">
          <a:xfrm>
            <a:off x="-2" y="-41997"/>
            <a:ext cx="12192001" cy="3876825"/>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D8B01AF1-189A-470D-A0FD-D0B5EA63100B}"/>
              </a:ext>
            </a:extLst>
          </p:cNvPr>
          <p:cNvSpPr/>
          <p:nvPr/>
        </p:nvSpPr>
        <p:spPr>
          <a:xfrm>
            <a:off x="330200" y="1530556"/>
            <a:ext cx="9982091" cy="5393811"/>
          </a:xfrm>
          <a:prstGeom prst="rect">
            <a:avLst/>
          </a:prstGeom>
          <a:solidFill>
            <a:schemeClr val="bg1">
              <a:alpha val="90000"/>
            </a:schemeClr>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a:t>Human resources slide 1</a:t>
            </a:r>
          </a:p>
        </p:txBody>
      </p:sp>
      <p:sp>
        <p:nvSpPr>
          <p:cNvPr id="28" name="Rectangle 27">
            <a:extLst>
              <a:ext uri="{FF2B5EF4-FFF2-40B4-BE49-F238E27FC236}">
                <a16:creationId xmlns:a16="http://schemas.microsoft.com/office/drawing/2014/main" id="{9E3F658F-9441-4938-87F7-A5F3A0B724B6}"/>
              </a:ext>
            </a:extLst>
          </p:cNvPr>
          <p:cNvSpPr/>
          <p:nvPr/>
        </p:nvSpPr>
        <p:spPr>
          <a:xfrm>
            <a:off x="566525" y="1713764"/>
            <a:ext cx="10813143" cy="492443"/>
          </a:xfrm>
          <a:prstGeom prst="rect">
            <a:avLst/>
          </a:prstGeom>
        </p:spPr>
        <p:txBody>
          <a:bodyPr wrap="square" lIns="0" tIns="0" rIns="0" bIns="0" anchor="t">
            <a:spAutoFit/>
          </a:bodyPr>
          <a:lstStyle/>
          <a:p>
            <a:pPr>
              <a:spcAft>
                <a:spcPts val="600"/>
              </a:spcAft>
            </a:pPr>
            <a:r>
              <a:rPr lang="en-US" sz="3200" b="1" dirty="0">
                <a:cs typeface="Segoe UI"/>
              </a:rPr>
              <a:t>Select the program(s) you will apply to</a:t>
            </a:r>
            <a:endParaRPr lang="en-US" sz="3200" b="1" dirty="0">
              <a:cs typeface="Segoe UI" panose="020B0502040204020203" pitchFamily="34" charset="0"/>
            </a:endParaRPr>
          </a:p>
        </p:txBody>
      </p:sp>
      <p:sp>
        <p:nvSpPr>
          <p:cNvPr id="34" name="Rectangle 33">
            <a:extLst>
              <a:ext uri="{FF2B5EF4-FFF2-40B4-BE49-F238E27FC236}">
                <a16:creationId xmlns:a16="http://schemas.microsoft.com/office/drawing/2014/main" id="{AC8DBFBC-8C48-4DD6-96F5-1608BD60D024}"/>
              </a:ext>
            </a:extLst>
          </p:cNvPr>
          <p:cNvSpPr/>
          <p:nvPr/>
        </p:nvSpPr>
        <p:spPr>
          <a:xfrm>
            <a:off x="565042" y="2193730"/>
            <a:ext cx="8797530" cy="3862596"/>
          </a:xfrm>
          <a:prstGeom prst="rect">
            <a:avLst/>
          </a:prstGeom>
        </p:spPr>
        <p:txBody>
          <a:bodyPr wrap="square" lIns="0" tIns="0" rIns="0" bIns="0" anchor="t">
            <a:spAutoFit/>
          </a:bodyPr>
          <a:lstStyle/>
          <a:p>
            <a:pPr marL="342900" indent="-342900">
              <a:spcAft>
                <a:spcPts val="600"/>
              </a:spcAft>
              <a:buFont typeface="Arial" panose="020B0604020202020204" pitchFamily="34" charset="0"/>
              <a:buChar char="•"/>
            </a:pPr>
            <a:r>
              <a:rPr lang="en-US" sz="2400" dirty="0">
                <a:cs typeface="Segoe UI"/>
              </a:rPr>
              <a:t>Start by typing name of program (major) or campus </a:t>
            </a:r>
          </a:p>
          <a:p>
            <a:pPr marL="342900" indent="-342900">
              <a:spcAft>
                <a:spcPts val="600"/>
              </a:spcAft>
              <a:buFont typeface="Arial" panose="020B0604020202020204" pitchFamily="34" charset="0"/>
              <a:buChar char="•"/>
            </a:pPr>
            <a:endParaRPr lang="en-US" sz="2400" dirty="0">
              <a:cs typeface="Segoe UI"/>
            </a:endParaRPr>
          </a:p>
          <a:p>
            <a:pPr marL="342900" indent="-342900">
              <a:spcAft>
                <a:spcPts val="600"/>
              </a:spcAft>
              <a:buFont typeface="Arial" panose="020B0604020202020204" pitchFamily="34" charset="0"/>
              <a:buChar char="•"/>
            </a:pPr>
            <a:r>
              <a:rPr lang="en-US" sz="2400" dirty="0">
                <a:cs typeface="Segoe UI"/>
              </a:rPr>
              <a:t>You can also use the filter option to narrow down                    </a:t>
            </a:r>
            <a:endParaRPr lang="en-US" sz="2400" b="1" dirty="0">
              <a:solidFill>
                <a:srgbClr val="D2202E"/>
              </a:solidFill>
              <a:cs typeface="Segoe UI"/>
            </a:endParaRPr>
          </a:p>
          <a:p>
            <a:pPr marL="342900" indent="-342900">
              <a:spcAft>
                <a:spcPts val="600"/>
              </a:spcAft>
              <a:buFont typeface="Arial" panose="020B0604020202020204" pitchFamily="34" charset="0"/>
              <a:buChar char="•"/>
            </a:pPr>
            <a:r>
              <a:rPr lang="en-US" sz="2400" dirty="0">
                <a:cs typeface="Segoe UI"/>
              </a:rPr>
              <a:t>Select the programs you wish to apply to by clicking the plus button </a:t>
            </a:r>
            <a:endParaRPr lang="en-US" sz="2400" dirty="0">
              <a:cs typeface="Segoe UI" panose="020B0502040204020203" pitchFamily="34" charset="0"/>
            </a:endParaRPr>
          </a:p>
          <a:p>
            <a:pPr marL="342900" indent="-342900">
              <a:spcAft>
                <a:spcPts val="600"/>
              </a:spcAft>
              <a:buFont typeface="Arial" panose="020B0604020202020204" pitchFamily="34" charset="0"/>
              <a:buChar char="•"/>
            </a:pPr>
            <a:r>
              <a:rPr lang="en-US" sz="2400" dirty="0">
                <a:cs typeface="Segoe UI" panose="020B0502040204020203" pitchFamily="34" charset="0"/>
              </a:rPr>
              <a:t>Program must be </a:t>
            </a:r>
            <a:r>
              <a:rPr lang="en-US" sz="2400" b="1" dirty="0">
                <a:solidFill>
                  <a:srgbClr val="D2202E"/>
                </a:solidFill>
                <a:cs typeface="Segoe UI" panose="020B0502040204020203" pitchFamily="34" charset="0"/>
              </a:rPr>
              <a:t>undergraduate</a:t>
            </a:r>
            <a:endParaRPr lang="en-US" sz="2400" dirty="0">
              <a:solidFill>
                <a:srgbClr val="D2202E"/>
              </a:solidFill>
              <a:cs typeface="Segoe UI" panose="020B0502040204020203" pitchFamily="34" charset="0"/>
            </a:endParaRPr>
          </a:p>
          <a:p>
            <a:pPr marL="342900" indent="-342900">
              <a:spcAft>
                <a:spcPts val="600"/>
              </a:spcAft>
              <a:buFont typeface="Arial" panose="020B0604020202020204" pitchFamily="34" charset="0"/>
              <a:buChar char="•"/>
            </a:pPr>
            <a:r>
              <a:rPr lang="en-US" sz="2400" dirty="0">
                <a:cs typeface="Segoe UI" panose="020B0502040204020203" pitchFamily="34" charset="0"/>
              </a:rPr>
              <a:t>You may apply to </a:t>
            </a:r>
            <a:r>
              <a:rPr lang="en-US" sz="2400" b="1" dirty="0">
                <a:cs typeface="Segoe UI" panose="020B0502040204020203" pitchFamily="34" charset="0"/>
              </a:rPr>
              <a:t>one</a:t>
            </a:r>
            <a:r>
              <a:rPr lang="en-US" sz="2400" dirty="0">
                <a:cs typeface="Segoe UI" panose="020B0502040204020203" pitchFamily="34" charset="0"/>
              </a:rPr>
              <a:t> program per campus (unsure of which program to choose? You may consider Undeclared/Undecided)</a:t>
            </a:r>
          </a:p>
          <a:p>
            <a:pPr marL="342900" indent="-342900">
              <a:spcAft>
                <a:spcPts val="600"/>
              </a:spcAft>
              <a:buFont typeface="Arial" panose="020B0604020202020204" pitchFamily="34" charset="0"/>
              <a:buChar char="•"/>
            </a:pPr>
            <a:endParaRPr lang="en-US" sz="2400" b="1" dirty="0">
              <a:solidFill>
                <a:srgbClr val="D2202E"/>
              </a:solidFill>
              <a:cs typeface="Segoe UI" panose="020B0502040204020203" pitchFamily="34" charset="0"/>
            </a:endParaRPr>
          </a:p>
          <a:p>
            <a:pPr>
              <a:spcAft>
                <a:spcPts val="600"/>
              </a:spcAft>
            </a:pPr>
            <a:endParaRPr lang="en-US" sz="2400" dirty="0">
              <a:cs typeface="Segoe UI" panose="020B0502040204020203" pitchFamily="34" charset="0"/>
            </a:endParaRPr>
          </a:p>
        </p:txBody>
      </p:sp>
      <p:pic>
        <p:nvPicPr>
          <p:cNvPr id="4" name="Picture 3">
            <a:extLst>
              <a:ext uri="{FF2B5EF4-FFF2-40B4-BE49-F238E27FC236}">
                <a16:creationId xmlns:a16="http://schemas.microsoft.com/office/drawing/2014/main" id="{E8A172B8-10F1-46A3-8108-87F7EB97F3D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2300" y="2652370"/>
            <a:ext cx="4810796" cy="342947"/>
          </a:xfrm>
          <a:prstGeom prst="rect">
            <a:avLst/>
          </a:prstGeom>
        </p:spPr>
      </p:pic>
      <p:pic>
        <p:nvPicPr>
          <p:cNvPr id="7" name="Picture 6">
            <a:extLst>
              <a:ext uri="{FF2B5EF4-FFF2-40B4-BE49-F238E27FC236}">
                <a16:creationId xmlns:a16="http://schemas.microsoft.com/office/drawing/2014/main" id="{E8E20861-E54C-438A-A3BF-3492989DFEFC}"/>
              </a:ext>
            </a:extLst>
          </p:cNvPr>
          <p:cNvPicPr>
            <a:picLocks noChangeAspect="1"/>
          </p:cNvPicPr>
          <p:nvPr/>
        </p:nvPicPr>
        <p:blipFill>
          <a:blip r:embed="rId5"/>
          <a:stretch>
            <a:fillRect/>
          </a:stretch>
        </p:blipFill>
        <p:spPr>
          <a:xfrm>
            <a:off x="7065596" y="3123680"/>
            <a:ext cx="1362464" cy="373773"/>
          </a:xfrm>
          <a:prstGeom prst="rect">
            <a:avLst/>
          </a:prstGeom>
        </p:spPr>
      </p:pic>
      <p:pic>
        <p:nvPicPr>
          <p:cNvPr id="18" name="Picture 17">
            <a:extLst>
              <a:ext uri="{FF2B5EF4-FFF2-40B4-BE49-F238E27FC236}">
                <a16:creationId xmlns:a16="http://schemas.microsoft.com/office/drawing/2014/main" id="{1F06A4F7-1F6B-4671-91B9-BF18BA1792E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40573" y="5309762"/>
            <a:ext cx="9361343" cy="1171066"/>
          </a:xfrm>
          <a:prstGeom prst="rect">
            <a:avLst/>
          </a:prstGeom>
        </p:spPr>
      </p:pic>
      <p:sp>
        <p:nvSpPr>
          <p:cNvPr id="10" name="Rectangle 9">
            <a:extLst>
              <a:ext uri="{FF2B5EF4-FFF2-40B4-BE49-F238E27FC236}">
                <a16:creationId xmlns:a16="http://schemas.microsoft.com/office/drawing/2014/main" id="{9C1379AA-DD26-4391-8FDE-E35302CCDE4B}"/>
              </a:ext>
            </a:extLst>
          </p:cNvPr>
          <p:cNvSpPr/>
          <p:nvPr/>
        </p:nvSpPr>
        <p:spPr>
          <a:xfrm>
            <a:off x="670874" y="5895295"/>
            <a:ext cx="370412" cy="350259"/>
          </a:xfrm>
          <a:prstGeom prst="rect">
            <a:avLst/>
          </a:prstGeom>
          <a:noFill/>
          <a:ln w="28575">
            <a:solidFill>
              <a:srgbClr val="D22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02BD143-2DF5-46FA-852B-66C96B07CFC3}"/>
              </a:ext>
            </a:extLst>
          </p:cNvPr>
          <p:cNvSpPr txBox="1"/>
          <p:nvPr/>
        </p:nvSpPr>
        <p:spPr>
          <a:xfrm rot="660000">
            <a:off x="8579747" y="5475937"/>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dirty="0">
                <a:solidFill>
                  <a:srgbClr val="C00000"/>
                </a:solidFill>
                <a:cs typeface="Segoe UI"/>
              </a:rPr>
              <a:t>EXAMPLE</a:t>
            </a:r>
          </a:p>
        </p:txBody>
      </p:sp>
    </p:spTree>
    <p:extLst>
      <p:ext uri="{BB962C8B-B14F-4D97-AF65-F5344CB8AC3E}">
        <p14:creationId xmlns:p14="http://schemas.microsoft.com/office/powerpoint/2010/main" val="4248046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67B67D-B27E-3F3D-03EC-06B98BBD5A41}"/>
              </a:ext>
            </a:extLst>
          </p:cNvPr>
          <p:cNvSpPr/>
          <p:nvPr/>
        </p:nvSpPr>
        <p:spPr>
          <a:xfrm>
            <a:off x="0" y="3443514"/>
            <a:ext cx="12192000" cy="3581400"/>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a:extLst>
              <a:ext uri="{FF2B5EF4-FFF2-40B4-BE49-F238E27FC236}">
                <a16:creationId xmlns:a16="http://schemas.microsoft.com/office/drawing/2014/main" id="{C7250497-2595-63AC-8800-AB80871827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200" b="26200"/>
          <a:stretch/>
        </p:blipFill>
        <p:spPr bwMode="auto">
          <a:xfrm>
            <a:off x="-2" y="-41997"/>
            <a:ext cx="12192001" cy="38768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A5D4A07-D461-B2CF-96F4-71B5B0D2884D}"/>
              </a:ext>
            </a:extLst>
          </p:cNvPr>
          <p:cNvSpPr>
            <a:spLocks noGrp="1"/>
          </p:cNvSpPr>
          <p:nvPr>
            <p:ph type="title"/>
          </p:nvPr>
        </p:nvSpPr>
        <p:spPr>
          <a:xfrm>
            <a:off x="1377205" y="183885"/>
            <a:ext cx="9437586" cy="1125852"/>
          </a:xfrm>
          <a:solidFill>
            <a:schemeClr val="bg1">
              <a:alpha val="92000"/>
            </a:schemeClr>
          </a:solidFill>
        </p:spPr>
        <p:txBody>
          <a:bodyPr/>
          <a:lstStyle>
            <a:defPPr>
              <a:defRPr lang="en-US"/>
            </a:defPPr>
            <a:lvl1pPr algn="l" defTabSz="914099" rtl="0" eaLnBrk="0" fontAlgn="base" hangingPunct="0">
              <a:spcBef>
                <a:spcPct val="0"/>
              </a:spcBef>
              <a:spcAft>
                <a:spcPct val="0"/>
              </a:spcAft>
              <a:defRPr sz="1750" kern="1200">
                <a:solidFill>
                  <a:schemeClr val="tx1"/>
                </a:solidFill>
                <a:latin typeface="Calibri" charset="0"/>
                <a:ea typeface="+mn-ea"/>
                <a:cs typeface="+mn-cs"/>
              </a:defRPr>
            </a:lvl1pPr>
            <a:lvl2pPr marL="456388" indent="-75404" algn="l" defTabSz="914099" rtl="0" eaLnBrk="0" fontAlgn="base" hangingPunct="0">
              <a:spcBef>
                <a:spcPct val="0"/>
              </a:spcBef>
              <a:spcAft>
                <a:spcPct val="0"/>
              </a:spcAft>
              <a:defRPr sz="1750" kern="1200">
                <a:solidFill>
                  <a:schemeClr val="tx1"/>
                </a:solidFill>
                <a:latin typeface="Calibri" charset="0"/>
                <a:ea typeface="+mn-ea"/>
                <a:cs typeface="+mn-cs"/>
              </a:defRPr>
            </a:lvl2pPr>
            <a:lvl3pPr marL="914099" indent="-152130" algn="l" defTabSz="914099" rtl="0" eaLnBrk="0" fontAlgn="base" hangingPunct="0">
              <a:spcBef>
                <a:spcPct val="0"/>
              </a:spcBef>
              <a:spcAft>
                <a:spcPct val="0"/>
              </a:spcAft>
              <a:defRPr sz="1750" kern="1200">
                <a:solidFill>
                  <a:schemeClr val="tx1"/>
                </a:solidFill>
                <a:latin typeface="Calibri" charset="0"/>
                <a:ea typeface="+mn-ea"/>
                <a:cs typeface="+mn-cs"/>
              </a:defRPr>
            </a:lvl3pPr>
            <a:lvl4pPr marL="1370487" indent="-227533" algn="l" defTabSz="914099" rtl="0" eaLnBrk="0" fontAlgn="base" hangingPunct="0">
              <a:spcBef>
                <a:spcPct val="0"/>
              </a:spcBef>
              <a:spcAft>
                <a:spcPct val="0"/>
              </a:spcAft>
              <a:defRPr sz="1750" kern="1200">
                <a:solidFill>
                  <a:schemeClr val="tx1"/>
                </a:solidFill>
                <a:latin typeface="Calibri" charset="0"/>
                <a:ea typeface="+mn-ea"/>
                <a:cs typeface="+mn-cs"/>
              </a:defRPr>
            </a:lvl4pPr>
            <a:lvl5pPr marL="1828198" indent="-304259" algn="l" defTabSz="914099" rtl="0" eaLnBrk="0" fontAlgn="base" hangingPunct="0">
              <a:spcBef>
                <a:spcPct val="0"/>
              </a:spcBef>
              <a:spcAft>
                <a:spcPct val="0"/>
              </a:spcAft>
              <a:defRPr sz="1750" kern="1200">
                <a:solidFill>
                  <a:schemeClr val="tx1"/>
                </a:solidFill>
                <a:latin typeface="Calibri" charset="0"/>
                <a:ea typeface="+mn-ea"/>
                <a:cs typeface="+mn-cs"/>
              </a:defRPr>
            </a:lvl5pPr>
            <a:lvl6pPr marL="1904924" algn="l" defTabSz="761970" rtl="0" eaLnBrk="1" latinLnBrk="0" hangingPunct="1">
              <a:defRPr sz="1750" kern="1200">
                <a:solidFill>
                  <a:schemeClr val="tx1"/>
                </a:solidFill>
                <a:latin typeface="Calibri" charset="0"/>
                <a:ea typeface="+mn-ea"/>
                <a:cs typeface="+mn-cs"/>
              </a:defRPr>
            </a:lvl6pPr>
            <a:lvl7pPr marL="2285909" algn="l" defTabSz="761970" rtl="0" eaLnBrk="1" latinLnBrk="0" hangingPunct="1">
              <a:defRPr sz="1750" kern="1200">
                <a:solidFill>
                  <a:schemeClr val="tx1"/>
                </a:solidFill>
                <a:latin typeface="Calibri" charset="0"/>
                <a:ea typeface="+mn-ea"/>
                <a:cs typeface="+mn-cs"/>
              </a:defRPr>
            </a:lvl7pPr>
            <a:lvl8pPr marL="2666893" algn="l" defTabSz="761970" rtl="0" eaLnBrk="1" latinLnBrk="0" hangingPunct="1">
              <a:defRPr sz="1750" kern="1200">
                <a:solidFill>
                  <a:schemeClr val="tx1"/>
                </a:solidFill>
                <a:latin typeface="Calibri" charset="0"/>
                <a:ea typeface="+mn-ea"/>
                <a:cs typeface="+mn-cs"/>
              </a:defRPr>
            </a:lvl8pPr>
            <a:lvl9pPr marL="3047878" algn="l" defTabSz="761970" rtl="0" eaLnBrk="1" latinLnBrk="0" hangingPunct="1">
              <a:defRPr sz="1750" kern="1200">
                <a:solidFill>
                  <a:schemeClr val="tx1"/>
                </a:solidFill>
                <a:latin typeface="Calibri" charset="0"/>
                <a:ea typeface="+mn-ea"/>
                <a:cs typeface="+mn-cs"/>
              </a:defRPr>
            </a:lvl9pPr>
          </a:lstStyle>
          <a:p>
            <a:pPr algn="ctr"/>
            <a:r>
              <a:rPr lang="en-US" sz="3200" dirty="0">
                <a:latin typeface="Calibri (Body)"/>
              </a:rPr>
              <a:t>ADT – Dissimilar Program</a:t>
            </a:r>
            <a:br>
              <a:rPr lang="en-US" sz="3200" dirty="0">
                <a:latin typeface="Calibri (Body)"/>
              </a:rPr>
            </a:br>
            <a:r>
              <a:rPr lang="en-US" sz="2000" dirty="0">
                <a:cs typeface="Calibri"/>
                <a:hlinkClick r:id="rId3"/>
              </a:rPr>
              <a:t>Associate Degree for Transfer Major and Campus Search | CSU (calstate.edu)</a:t>
            </a:r>
            <a:br>
              <a:rPr lang="en-US" sz="2000" dirty="0"/>
            </a:br>
            <a:endParaRPr lang="en-US" sz="2000" dirty="0">
              <a:latin typeface="Calibri (Body)"/>
            </a:endParaRPr>
          </a:p>
        </p:txBody>
      </p:sp>
      <p:pic>
        <p:nvPicPr>
          <p:cNvPr id="4" name="Picture 3">
            <a:extLst>
              <a:ext uri="{FF2B5EF4-FFF2-40B4-BE49-F238E27FC236}">
                <a16:creationId xmlns:a16="http://schemas.microsoft.com/office/drawing/2014/main" id="{C12E68DB-869C-A244-9B0B-67CFEFC62A98}"/>
              </a:ext>
            </a:extLst>
          </p:cNvPr>
          <p:cNvPicPr>
            <a:picLocks noChangeAspect="1"/>
          </p:cNvPicPr>
          <p:nvPr/>
        </p:nvPicPr>
        <p:blipFill>
          <a:blip r:embed="rId4"/>
          <a:stretch>
            <a:fillRect/>
          </a:stretch>
        </p:blipFill>
        <p:spPr>
          <a:xfrm>
            <a:off x="909057" y="1217205"/>
            <a:ext cx="10241591" cy="5590260"/>
          </a:xfrm>
          <a:prstGeom prst="rect">
            <a:avLst/>
          </a:prstGeom>
        </p:spPr>
      </p:pic>
      <p:pic>
        <p:nvPicPr>
          <p:cNvPr id="6" name="Picture 5">
            <a:extLst>
              <a:ext uri="{FF2B5EF4-FFF2-40B4-BE49-F238E27FC236}">
                <a16:creationId xmlns:a16="http://schemas.microsoft.com/office/drawing/2014/main" id="{4D22C6FE-3AFC-602C-0C3F-4E03863FB6F0}"/>
              </a:ext>
            </a:extLst>
          </p:cNvPr>
          <p:cNvPicPr>
            <a:picLocks noChangeAspect="1"/>
          </p:cNvPicPr>
          <p:nvPr/>
        </p:nvPicPr>
        <p:blipFill>
          <a:blip r:embed="rId5"/>
          <a:stretch>
            <a:fillRect/>
          </a:stretch>
        </p:blipFill>
        <p:spPr>
          <a:xfrm>
            <a:off x="5511785" y="1341514"/>
            <a:ext cx="3746853" cy="3551849"/>
          </a:xfrm>
          <a:prstGeom prst="rect">
            <a:avLst/>
          </a:prstGeom>
        </p:spPr>
      </p:pic>
    </p:spTree>
    <p:extLst>
      <p:ext uri="{BB962C8B-B14F-4D97-AF65-F5344CB8AC3E}">
        <p14:creationId xmlns:p14="http://schemas.microsoft.com/office/powerpoint/2010/main" val="2828781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53911D9-8B34-4D90-B9E6-305E012F4E4A}"/>
              </a:ext>
            </a:extLst>
          </p:cNvPr>
          <p:cNvSpPr/>
          <p:nvPr/>
        </p:nvSpPr>
        <p:spPr>
          <a:xfrm>
            <a:off x="0" y="3443514"/>
            <a:ext cx="12192000" cy="3581400"/>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a:extLst>
              <a:ext uri="{FF2B5EF4-FFF2-40B4-BE49-F238E27FC236}">
                <a16:creationId xmlns:a16="http://schemas.microsoft.com/office/drawing/2014/main" id="{ADECFCF0-8815-4B15-BA55-36800D501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6200" b="26200"/>
          <a:stretch/>
        </p:blipFill>
        <p:spPr bwMode="auto">
          <a:xfrm>
            <a:off x="-2" y="-41997"/>
            <a:ext cx="12192001" cy="3876825"/>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D8B01AF1-189A-470D-A0FD-D0B5EA63100B}"/>
              </a:ext>
            </a:extLst>
          </p:cNvPr>
          <p:cNvSpPr/>
          <p:nvPr/>
        </p:nvSpPr>
        <p:spPr>
          <a:xfrm>
            <a:off x="275224" y="588659"/>
            <a:ext cx="9982091" cy="5393811"/>
          </a:xfrm>
          <a:prstGeom prst="rect">
            <a:avLst/>
          </a:prstGeom>
          <a:solidFill>
            <a:schemeClr val="bg1">
              <a:alpha val="90000"/>
            </a:schemeClr>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a:t>Human resources slide 1</a:t>
            </a:r>
          </a:p>
        </p:txBody>
      </p:sp>
      <p:sp>
        <p:nvSpPr>
          <p:cNvPr id="28" name="Rectangle 27">
            <a:extLst>
              <a:ext uri="{FF2B5EF4-FFF2-40B4-BE49-F238E27FC236}">
                <a16:creationId xmlns:a16="http://schemas.microsoft.com/office/drawing/2014/main" id="{9E3F658F-9441-4938-87F7-A5F3A0B724B6}"/>
              </a:ext>
            </a:extLst>
          </p:cNvPr>
          <p:cNvSpPr/>
          <p:nvPr/>
        </p:nvSpPr>
        <p:spPr>
          <a:xfrm>
            <a:off x="411514" y="648875"/>
            <a:ext cx="10813143" cy="492443"/>
          </a:xfrm>
          <a:prstGeom prst="rect">
            <a:avLst/>
          </a:prstGeom>
        </p:spPr>
        <p:txBody>
          <a:bodyPr wrap="square" lIns="0" tIns="0" rIns="0" bIns="0" anchor="t">
            <a:spAutoFit/>
          </a:bodyPr>
          <a:lstStyle/>
          <a:p>
            <a:pPr>
              <a:spcAft>
                <a:spcPts val="600"/>
              </a:spcAft>
            </a:pPr>
            <a:r>
              <a:rPr lang="en-US" sz="3200" b="1" dirty="0">
                <a:cs typeface="Segoe UI"/>
              </a:rPr>
              <a:t>Finish and review your selections</a:t>
            </a:r>
            <a:endParaRPr lang="en-US" dirty="0"/>
          </a:p>
        </p:txBody>
      </p:sp>
      <p:sp>
        <p:nvSpPr>
          <p:cNvPr id="34" name="Rectangle 33">
            <a:extLst>
              <a:ext uri="{FF2B5EF4-FFF2-40B4-BE49-F238E27FC236}">
                <a16:creationId xmlns:a16="http://schemas.microsoft.com/office/drawing/2014/main" id="{AC8DBFBC-8C48-4DD6-96F5-1608BD60D024}"/>
              </a:ext>
            </a:extLst>
          </p:cNvPr>
          <p:cNvSpPr/>
          <p:nvPr/>
        </p:nvSpPr>
        <p:spPr>
          <a:xfrm>
            <a:off x="439001" y="1295872"/>
            <a:ext cx="9611824" cy="2523768"/>
          </a:xfrm>
          <a:prstGeom prst="rect">
            <a:avLst/>
          </a:prstGeom>
        </p:spPr>
        <p:txBody>
          <a:bodyPr wrap="square" lIns="0" tIns="0" rIns="0" bIns="0" anchor="t">
            <a:spAutoFit/>
          </a:bodyPr>
          <a:lstStyle/>
          <a:p>
            <a:pPr marL="342900" indent="-342900">
              <a:spcAft>
                <a:spcPts val="600"/>
              </a:spcAft>
              <a:buFont typeface="Arial" panose="020B0604020202020204" pitchFamily="34" charset="0"/>
              <a:buChar char="•"/>
            </a:pPr>
            <a:r>
              <a:rPr lang="en-US" sz="2400" dirty="0">
                <a:cs typeface="Segoe UI"/>
              </a:rPr>
              <a:t>Once ready, click</a:t>
            </a:r>
          </a:p>
          <a:p>
            <a:pPr marL="342900" indent="-342900">
              <a:spcAft>
                <a:spcPts val="600"/>
              </a:spcAft>
              <a:buFont typeface="Arial" panose="020B0604020202020204" pitchFamily="34" charset="0"/>
              <a:buChar char="•"/>
            </a:pPr>
            <a:r>
              <a:rPr lang="en-US" sz="2400" dirty="0">
                <a:cs typeface="Segoe UI"/>
              </a:rPr>
              <a:t>See your total fees on the top left </a:t>
            </a:r>
            <a:r>
              <a:rPr lang="en-US" sz="2400" dirty="0">
                <a:solidFill>
                  <a:srgbClr val="000000"/>
                </a:solidFill>
                <a:cs typeface="Segoe UI"/>
              </a:rPr>
              <a:t>- </a:t>
            </a:r>
            <a:r>
              <a:rPr lang="en-US" sz="2400" b="1" dirty="0">
                <a:solidFill>
                  <a:srgbClr val="D2202E"/>
                </a:solidFill>
                <a:cs typeface="Segoe UI"/>
              </a:rPr>
              <a:t>$70 application fee will be waived for up to 4 campuses if you meet fee waiver criteria)</a:t>
            </a:r>
            <a:endParaRPr lang="en-US" sz="2400" dirty="0">
              <a:cs typeface="Segoe UI" panose="020B0502040204020203" pitchFamily="34" charset="0"/>
            </a:endParaRPr>
          </a:p>
          <a:p>
            <a:pPr marL="342900" indent="-342900">
              <a:spcAft>
                <a:spcPts val="600"/>
              </a:spcAft>
              <a:buFont typeface="Arial" panose="020B0604020202020204" pitchFamily="34" charset="0"/>
              <a:buChar char="•"/>
            </a:pPr>
            <a:r>
              <a:rPr lang="en-US" sz="2400" dirty="0">
                <a:ea typeface="+mn-lt"/>
                <a:cs typeface="+mn-lt"/>
              </a:rPr>
              <a:t>Review. Make sure you selected the right campus(es)  and program(s).</a:t>
            </a:r>
            <a:r>
              <a:rPr lang="en-US" sz="2400" dirty="0">
                <a:cs typeface="Segoe UI"/>
              </a:rPr>
              <a:t> </a:t>
            </a:r>
          </a:p>
          <a:p>
            <a:pPr marL="342900" indent="-342900">
              <a:spcAft>
                <a:spcPts val="600"/>
              </a:spcAft>
              <a:buFont typeface="Arial" panose="020B0604020202020204" pitchFamily="34" charset="0"/>
              <a:buChar char="•"/>
            </a:pPr>
            <a:r>
              <a:rPr lang="en-US" sz="2400" dirty="0">
                <a:cs typeface="Segoe UI"/>
              </a:rPr>
              <a:t>Select </a:t>
            </a:r>
            <a:r>
              <a:rPr lang="en-US" sz="2400" b="1" dirty="0">
                <a:cs typeface="Segoe UI"/>
              </a:rPr>
              <a:t>Continue To My Application</a:t>
            </a:r>
            <a:endParaRPr lang="en-US" sz="2400" b="1" dirty="0">
              <a:cs typeface="Segoe UI" panose="020B0502040204020203" pitchFamily="34" charset="0"/>
            </a:endParaRPr>
          </a:p>
          <a:p>
            <a:pPr>
              <a:spcAft>
                <a:spcPts val="600"/>
              </a:spcAft>
            </a:pPr>
            <a:endParaRPr lang="en-US" sz="2400" dirty="0">
              <a:cs typeface="Segoe UI" panose="020B0502040204020203" pitchFamily="34" charset="0"/>
            </a:endParaRPr>
          </a:p>
        </p:txBody>
      </p:sp>
      <p:pic>
        <p:nvPicPr>
          <p:cNvPr id="2" name="Picture 1">
            <a:extLst>
              <a:ext uri="{FF2B5EF4-FFF2-40B4-BE49-F238E27FC236}">
                <a16:creationId xmlns:a16="http://schemas.microsoft.com/office/drawing/2014/main" id="{9F2A96B9-16F8-4FA9-8F6D-44DE48138F3D}"/>
              </a:ext>
            </a:extLst>
          </p:cNvPr>
          <p:cNvPicPr>
            <a:picLocks noChangeAspect="1"/>
          </p:cNvPicPr>
          <p:nvPr/>
        </p:nvPicPr>
        <p:blipFill rotWithShape="1">
          <a:blip r:embed="rId4"/>
          <a:srcRect l="13614" t="3867" r="14650" b="6453"/>
          <a:stretch/>
        </p:blipFill>
        <p:spPr>
          <a:xfrm>
            <a:off x="2974039" y="1307564"/>
            <a:ext cx="3121959" cy="389325"/>
          </a:xfrm>
          <a:prstGeom prst="rect">
            <a:avLst/>
          </a:prstGeom>
        </p:spPr>
      </p:pic>
      <p:pic>
        <p:nvPicPr>
          <p:cNvPr id="1026" name="Picture 2">
            <a:extLst>
              <a:ext uri="{FF2B5EF4-FFF2-40B4-BE49-F238E27FC236}">
                <a16:creationId xmlns:a16="http://schemas.microsoft.com/office/drawing/2014/main" id="{40068015-7D0A-59EC-019B-B7B2E88E46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2901" y="2915087"/>
            <a:ext cx="6599872" cy="410487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07B4AE7E-9661-41AF-B99F-56198FA5D7BD}"/>
              </a:ext>
            </a:extLst>
          </p:cNvPr>
          <p:cNvSpPr/>
          <p:nvPr/>
        </p:nvSpPr>
        <p:spPr>
          <a:xfrm>
            <a:off x="5385768" y="5468738"/>
            <a:ext cx="3129581" cy="1389262"/>
          </a:xfrm>
          <a:prstGeom prst="rect">
            <a:avLst/>
          </a:prstGeom>
          <a:noFill/>
          <a:ln w="28575">
            <a:solidFill>
              <a:srgbClr val="D22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34F2FCE-6FD1-489B-8713-FE7108375F3A}"/>
              </a:ext>
            </a:extLst>
          </p:cNvPr>
          <p:cNvSpPr/>
          <p:nvPr/>
        </p:nvSpPr>
        <p:spPr>
          <a:xfrm>
            <a:off x="6644263" y="4659763"/>
            <a:ext cx="612589" cy="433294"/>
          </a:xfrm>
          <a:prstGeom prst="rect">
            <a:avLst/>
          </a:prstGeom>
          <a:noFill/>
          <a:ln w="28575">
            <a:solidFill>
              <a:srgbClr val="D22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3553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91907751-2EEE-4849-AC6A-6201A10F96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757" y="-41997"/>
            <a:ext cx="12186483" cy="38768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AB6C3A5-EE0A-48EB-861A-46B864A3F45E}"/>
              </a:ext>
            </a:extLst>
          </p:cNvPr>
          <p:cNvSpPr/>
          <p:nvPr/>
        </p:nvSpPr>
        <p:spPr>
          <a:xfrm>
            <a:off x="0" y="3661476"/>
            <a:ext cx="12192000" cy="3363438"/>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CB212AB-0756-45F2-ABC4-E5CE82766921}"/>
              </a:ext>
            </a:extLst>
          </p:cNvPr>
          <p:cNvSpPr/>
          <p:nvPr/>
        </p:nvSpPr>
        <p:spPr>
          <a:xfrm>
            <a:off x="769259" y="2293752"/>
            <a:ext cx="5547950" cy="3657600"/>
          </a:xfrm>
          <a:prstGeom prst="rect">
            <a:avLst/>
          </a:prstGeom>
          <a:solidFill>
            <a:schemeClr val="bg1">
              <a:alpha val="90000"/>
            </a:schemeClr>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dirty="0"/>
              <a:t>Human resources slide 1</a:t>
            </a:r>
          </a:p>
        </p:txBody>
      </p:sp>
      <p:sp>
        <p:nvSpPr>
          <p:cNvPr id="28" name="Rectangle 27">
            <a:extLst>
              <a:ext uri="{FF2B5EF4-FFF2-40B4-BE49-F238E27FC236}">
                <a16:creationId xmlns:a16="http://schemas.microsoft.com/office/drawing/2014/main" id="{9E3F658F-9441-4938-87F7-A5F3A0B724B6}"/>
              </a:ext>
            </a:extLst>
          </p:cNvPr>
          <p:cNvSpPr/>
          <p:nvPr/>
        </p:nvSpPr>
        <p:spPr>
          <a:xfrm>
            <a:off x="910637" y="2412052"/>
            <a:ext cx="10813143" cy="492443"/>
          </a:xfrm>
          <a:prstGeom prst="rect">
            <a:avLst/>
          </a:prstGeom>
        </p:spPr>
        <p:txBody>
          <a:bodyPr wrap="square" lIns="0" tIns="0" rIns="0" bIns="0">
            <a:spAutoFit/>
          </a:bodyPr>
          <a:lstStyle/>
          <a:p>
            <a:pPr>
              <a:spcAft>
                <a:spcPts val="600"/>
              </a:spcAft>
            </a:pPr>
            <a:r>
              <a:rPr lang="en-US" sz="3200" b="1" dirty="0">
                <a:cs typeface="Segoe UI" panose="020B0502040204020203" pitchFamily="34" charset="0"/>
              </a:rPr>
              <a:t>Four Sections of the Application</a:t>
            </a:r>
          </a:p>
        </p:txBody>
      </p:sp>
      <p:sp>
        <p:nvSpPr>
          <p:cNvPr id="34" name="Rectangle 33">
            <a:extLst>
              <a:ext uri="{FF2B5EF4-FFF2-40B4-BE49-F238E27FC236}">
                <a16:creationId xmlns:a16="http://schemas.microsoft.com/office/drawing/2014/main" id="{AC8DBFBC-8C48-4DD6-96F5-1608BD60D024}"/>
              </a:ext>
            </a:extLst>
          </p:cNvPr>
          <p:cNvSpPr/>
          <p:nvPr/>
        </p:nvSpPr>
        <p:spPr>
          <a:xfrm>
            <a:off x="1144747" y="3438217"/>
            <a:ext cx="5967252" cy="2200602"/>
          </a:xfrm>
          <a:prstGeom prst="rect">
            <a:avLst/>
          </a:prstGeom>
        </p:spPr>
        <p:txBody>
          <a:bodyPr wrap="square" lIns="0" tIns="0" rIns="0" bIns="0">
            <a:spAutoFit/>
          </a:bodyPr>
          <a:lstStyle/>
          <a:p>
            <a:pPr marL="342900" indent="-342900">
              <a:spcAft>
                <a:spcPts val="600"/>
              </a:spcAft>
              <a:buFont typeface="Arial" panose="020B0604020202020204" pitchFamily="34" charset="0"/>
              <a:buChar char="•"/>
            </a:pPr>
            <a:r>
              <a:rPr lang="en-US" sz="3200" dirty="0">
                <a:cs typeface="Segoe UI" panose="020B0502040204020203" pitchFamily="34" charset="0"/>
              </a:rPr>
              <a:t>Personal Information</a:t>
            </a:r>
          </a:p>
          <a:p>
            <a:pPr marL="342900" indent="-342900">
              <a:spcAft>
                <a:spcPts val="600"/>
              </a:spcAft>
              <a:buFont typeface="Arial" panose="020B0604020202020204" pitchFamily="34" charset="0"/>
              <a:buChar char="•"/>
            </a:pPr>
            <a:r>
              <a:rPr lang="en-US" sz="3200" dirty="0">
                <a:cs typeface="Segoe UI" panose="020B0502040204020203" pitchFamily="34" charset="0"/>
              </a:rPr>
              <a:t>Academic History</a:t>
            </a:r>
          </a:p>
          <a:p>
            <a:pPr marL="342900" indent="-342900">
              <a:spcAft>
                <a:spcPts val="600"/>
              </a:spcAft>
              <a:buFont typeface="Arial" panose="020B0604020202020204" pitchFamily="34" charset="0"/>
              <a:buChar char="•"/>
            </a:pPr>
            <a:r>
              <a:rPr lang="en-US" sz="3200" dirty="0">
                <a:cs typeface="Segoe UI" panose="020B0502040204020203" pitchFamily="34" charset="0"/>
              </a:rPr>
              <a:t>Supporting Information</a:t>
            </a:r>
          </a:p>
          <a:p>
            <a:pPr marL="342900" indent="-342900">
              <a:spcAft>
                <a:spcPts val="600"/>
              </a:spcAft>
              <a:buFont typeface="Arial" panose="020B0604020202020204" pitchFamily="34" charset="0"/>
              <a:buChar char="•"/>
            </a:pPr>
            <a:r>
              <a:rPr lang="en-US" sz="3200" dirty="0">
                <a:cs typeface="Segoe UI" panose="020B0502040204020203" pitchFamily="34" charset="0"/>
              </a:rPr>
              <a:t>Program Materials</a:t>
            </a:r>
          </a:p>
        </p:txBody>
      </p:sp>
      <p:pic>
        <p:nvPicPr>
          <p:cNvPr id="8" name="Picture 7">
            <a:extLst>
              <a:ext uri="{FF2B5EF4-FFF2-40B4-BE49-F238E27FC236}">
                <a16:creationId xmlns:a16="http://schemas.microsoft.com/office/drawing/2014/main" id="{285397E6-56BC-4CC7-8B83-657C47CB4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1318" y="1655070"/>
            <a:ext cx="4871423" cy="4934963"/>
          </a:xfrm>
          <a:prstGeom prst="rect">
            <a:avLst/>
          </a:prstGeom>
          <a:ln w="28575">
            <a:solidFill>
              <a:srgbClr val="D2202E"/>
            </a:solidFill>
          </a:ln>
        </p:spPr>
      </p:pic>
    </p:spTree>
    <p:extLst>
      <p:ext uri="{BB962C8B-B14F-4D97-AF65-F5344CB8AC3E}">
        <p14:creationId xmlns:p14="http://schemas.microsoft.com/office/powerpoint/2010/main" val="3721781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a:extLst>
              <a:ext uri="{FF2B5EF4-FFF2-40B4-BE49-F238E27FC236}">
                <a16:creationId xmlns:a16="http://schemas.microsoft.com/office/drawing/2014/main" id="{2BEC4541-C7FF-4CFD-BC90-C58B953AB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69" y="-6813"/>
            <a:ext cx="12190862" cy="6804025"/>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D8B01AF1-189A-470D-A0FD-D0B5EA63100B}"/>
              </a:ext>
            </a:extLst>
          </p:cNvPr>
          <p:cNvSpPr/>
          <p:nvPr/>
        </p:nvSpPr>
        <p:spPr>
          <a:xfrm>
            <a:off x="2138901" y="1177801"/>
            <a:ext cx="8070574" cy="4780722"/>
          </a:xfrm>
          <a:prstGeom prst="rect">
            <a:avLst/>
          </a:prstGeom>
          <a:solidFill>
            <a:schemeClr val="bg1">
              <a:alpha val="90000"/>
            </a:schemeClr>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dirty="0"/>
              <a:t>Human resources slide 1</a:t>
            </a:r>
          </a:p>
        </p:txBody>
      </p:sp>
      <p:sp>
        <p:nvSpPr>
          <p:cNvPr id="10" name="Rectangle 9">
            <a:extLst>
              <a:ext uri="{FF2B5EF4-FFF2-40B4-BE49-F238E27FC236}">
                <a16:creationId xmlns:a16="http://schemas.microsoft.com/office/drawing/2014/main" id="{EE67FA70-E8CC-41FE-AF0B-B8AE2465B4CA}"/>
              </a:ext>
            </a:extLst>
          </p:cNvPr>
          <p:cNvSpPr/>
          <p:nvPr/>
        </p:nvSpPr>
        <p:spPr>
          <a:xfrm>
            <a:off x="0" y="6797212"/>
            <a:ext cx="12293598" cy="227702"/>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9E3F658F-9441-4938-87F7-A5F3A0B724B6}"/>
              </a:ext>
            </a:extLst>
          </p:cNvPr>
          <p:cNvSpPr/>
          <p:nvPr/>
        </p:nvSpPr>
        <p:spPr>
          <a:xfrm>
            <a:off x="914399" y="1402973"/>
            <a:ext cx="10363204" cy="492443"/>
          </a:xfrm>
          <a:prstGeom prst="rect">
            <a:avLst/>
          </a:prstGeom>
        </p:spPr>
        <p:txBody>
          <a:bodyPr wrap="square" lIns="0" tIns="0" rIns="0" bIns="0">
            <a:spAutoFit/>
          </a:bodyPr>
          <a:lstStyle/>
          <a:p>
            <a:pPr algn="ctr">
              <a:spcAft>
                <a:spcPts val="600"/>
              </a:spcAft>
            </a:pPr>
            <a:r>
              <a:rPr lang="en-US" sz="3200" b="1" dirty="0">
                <a:cs typeface="Segoe UI" panose="020B0502040204020203" pitchFamily="34" charset="0"/>
              </a:rPr>
              <a:t>Let’s Complete Part 1: Personal Information</a:t>
            </a:r>
          </a:p>
        </p:txBody>
      </p:sp>
      <p:pic>
        <p:nvPicPr>
          <p:cNvPr id="8" name="Picture 7">
            <a:extLst>
              <a:ext uri="{FF2B5EF4-FFF2-40B4-BE49-F238E27FC236}">
                <a16:creationId xmlns:a16="http://schemas.microsoft.com/office/drawing/2014/main" id="{285397E6-56BC-4CC7-8B83-657C47CB4187}"/>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432379" y="2252067"/>
            <a:ext cx="3196449" cy="3339832"/>
          </a:xfrm>
          <a:prstGeom prst="rect">
            <a:avLst/>
          </a:prstGeom>
          <a:ln w="28575">
            <a:solidFill>
              <a:srgbClr val="D2202E"/>
            </a:solidFill>
          </a:ln>
        </p:spPr>
      </p:pic>
    </p:spTree>
    <p:extLst>
      <p:ext uri="{BB962C8B-B14F-4D97-AF65-F5344CB8AC3E}">
        <p14:creationId xmlns:p14="http://schemas.microsoft.com/office/powerpoint/2010/main" val="3541326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a:extLst>
              <a:ext uri="{FF2B5EF4-FFF2-40B4-BE49-F238E27FC236}">
                <a16:creationId xmlns:a16="http://schemas.microsoft.com/office/drawing/2014/main" id="{2BEC4541-C7FF-4CFD-BC90-C58B953AB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90553"/>
            <a:ext cx="12192000" cy="6887766"/>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D8B01AF1-189A-470D-A0FD-D0B5EA63100B}"/>
              </a:ext>
            </a:extLst>
          </p:cNvPr>
          <p:cNvSpPr/>
          <p:nvPr/>
        </p:nvSpPr>
        <p:spPr>
          <a:xfrm>
            <a:off x="836211" y="704683"/>
            <a:ext cx="10519577" cy="5448633"/>
          </a:xfrm>
          <a:prstGeom prst="rect">
            <a:avLst/>
          </a:prstGeom>
          <a:solidFill>
            <a:schemeClr val="bg1">
              <a:alpha val="90000"/>
            </a:schemeClr>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a:t>Human resources slide 1</a:t>
            </a:r>
          </a:p>
        </p:txBody>
      </p:sp>
      <p:sp>
        <p:nvSpPr>
          <p:cNvPr id="10" name="Rectangle 9">
            <a:extLst>
              <a:ext uri="{FF2B5EF4-FFF2-40B4-BE49-F238E27FC236}">
                <a16:creationId xmlns:a16="http://schemas.microsoft.com/office/drawing/2014/main" id="{EE67FA70-E8CC-41FE-AF0B-B8AE2465B4CA}"/>
              </a:ext>
            </a:extLst>
          </p:cNvPr>
          <p:cNvSpPr/>
          <p:nvPr/>
        </p:nvSpPr>
        <p:spPr>
          <a:xfrm>
            <a:off x="0" y="6797212"/>
            <a:ext cx="12293598" cy="227702"/>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E3F658F-9441-4938-87F7-A5F3A0B724B6}"/>
              </a:ext>
            </a:extLst>
          </p:cNvPr>
          <p:cNvSpPr/>
          <p:nvPr/>
        </p:nvSpPr>
        <p:spPr>
          <a:xfrm>
            <a:off x="1144747" y="875190"/>
            <a:ext cx="10813143" cy="492443"/>
          </a:xfrm>
          <a:prstGeom prst="rect">
            <a:avLst/>
          </a:prstGeom>
        </p:spPr>
        <p:txBody>
          <a:bodyPr wrap="square" lIns="0" tIns="0" rIns="0" bIns="0">
            <a:spAutoFit/>
          </a:bodyPr>
          <a:lstStyle/>
          <a:p>
            <a:pPr>
              <a:spcAft>
                <a:spcPts val="600"/>
              </a:spcAft>
            </a:pPr>
            <a:r>
              <a:rPr lang="en-US" sz="3200" b="1">
                <a:solidFill>
                  <a:srgbClr val="D2202E"/>
                </a:solidFill>
                <a:cs typeface="Segoe UI" panose="020B0502040204020203" pitchFamily="34" charset="0"/>
              </a:rPr>
              <a:t>Release Statement</a:t>
            </a:r>
          </a:p>
        </p:txBody>
      </p:sp>
      <p:sp>
        <p:nvSpPr>
          <p:cNvPr id="34" name="Rectangle 33">
            <a:extLst>
              <a:ext uri="{FF2B5EF4-FFF2-40B4-BE49-F238E27FC236}">
                <a16:creationId xmlns:a16="http://schemas.microsoft.com/office/drawing/2014/main" id="{AC8DBFBC-8C48-4DD6-96F5-1608BD60D024}"/>
              </a:ext>
            </a:extLst>
          </p:cNvPr>
          <p:cNvSpPr/>
          <p:nvPr/>
        </p:nvSpPr>
        <p:spPr>
          <a:xfrm>
            <a:off x="1144747" y="1476039"/>
            <a:ext cx="7699439" cy="2893100"/>
          </a:xfrm>
          <a:prstGeom prst="rect">
            <a:avLst/>
          </a:prstGeom>
        </p:spPr>
        <p:txBody>
          <a:bodyPr wrap="square" lIns="0" tIns="0" rIns="0" bIns="0">
            <a:spAutoFit/>
          </a:bodyPr>
          <a:lstStyle/>
          <a:p>
            <a:pPr marL="342900" indent="-342900">
              <a:spcAft>
                <a:spcPts val="600"/>
              </a:spcAft>
              <a:buFont typeface="Arial" panose="020B0604020202020204" pitchFamily="34" charset="0"/>
              <a:buChar char="•"/>
            </a:pPr>
            <a:r>
              <a:rPr lang="en-US" sz="2800" dirty="0"/>
              <a:t>Review the following statements carefully and respond:</a:t>
            </a:r>
          </a:p>
          <a:p>
            <a:pPr marL="800100" lvl="1" indent="-342900">
              <a:spcAft>
                <a:spcPts val="600"/>
              </a:spcAft>
              <a:buFont typeface="Arial" panose="020B0604020202020204" pitchFamily="34" charset="0"/>
              <a:buChar char="•"/>
            </a:pPr>
            <a:r>
              <a:rPr lang="en-US" sz="2800" dirty="0"/>
              <a:t>Release Statement</a:t>
            </a:r>
          </a:p>
          <a:p>
            <a:pPr marL="800100" lvl="1" indent="-342900">
              <a:spcAft>
                <a:spcPts val="600"/>
              </a:spcAft>
              <a:buFont typeface="Arial" panose="020B0604020202020204" pitchFamily="34" charset="0"/>
              <a:buChar char="•"/>
            </a:pPr>
            <a:r>
              <a:rPr lang="en-US" sz="2800" dirty="0"/>
              <a:t>CAASPP Results Release Statement</a:t>
            </a:r>
          </a:p>
          <a:p>
            <a:pPr marL="800100" lvl="1" indent="-342900">
              <a:spcAft>
                <a:spcPts val="600"/>
              </a:spcAft>
              <a:buFont typeface="Arial" panose="020B0604020202020204" pitchFamily="34" charset="0"/>
              <a:buChar char="•"/>
            </a:pPr>
            <a:r>
              <a:rPr lang="en-US" sz="2800" dirty="0"/>
              <a:t>Release of Contact Information</a:t>
            </a:r>
          </a:p>
          <a:p>
            <a:pPr marL="800100" lvl="1" indent="-342900">
              <a:spcAft>
                <a:spcPts val="600"/>
              </a:spcAft>
              <a:buFont typeface="Arial" panose="020B0604020202020204" pitchFamily="34" charset="0"/>
              <a:buChar char="•"/>
            </a:pPr>
            <a:r>
              <a:rPr lang="en-US" sz="2800" dirty="0"/>
              <a:t>Additional Information Release</a:t>
            </a:r>
            <a:endParaRPr lang="en-US" sz="2800" dirty="0">
              <a:cs typeface="Segoe UI" panose="020B0502040204020203" pitchFamily="34" charset="0"/>
            </a:endParaRPr>
          </a:p>
        </p:txBody>
      </p:sp>
      <p:pic>
        <p:nvPicPr>
          <p:cNvPr id="8" name="Picture 7">
            <a:extLst>
              <a:ext uri="{FF2B5EF4-FFF2-40B4-BE49-F238E27FC236}">
                <a16:creationId xmlns:a16="http://schemas.microsoft.com/office/drawing/2014/main" id="{285397E6-56BC-4CC7-8B83-657C47CB4187}"/>
              </a:ext>
            </a:extLst>
          </p:cNvPr>
          <p:cNvPicPr>
            <a:picLocks noChangeAspect="1"/>
          </p:cNvPicPr>
          <p:nvPr/>
        </p:nvPicPr>
        <p:blipFill rotWithShape="1">
          <a:blip r:embed="rId4"/>
          <a:srcRect r="50369" b="49315"/>
          <a:stretch/>
        </p:blipFill>
        <p:spPr>
          <a:xfrm>
            <a:off x="9596984" y="875190"/>
            <a:ext cx="1680618" cy="1738680"/>
          </a:xfrm>
          <a:prstGeom prst="rect">
            <a:avLst/>
          </a:prstGeom>
          <a:ln w="28575">
            <a:solidFill>
              <a:srgbClr val="D2202E"/>
            </a:solidFill>
          </a:ln>
        </p:spPr>
      </p:pic>
    </p:spTree>
    <p:extLst>
      <p:ext uri="{BB962C8B-B14F-4D97-AF65-F5344CB8AC3E}">
        <p14:creationId xmlns:p14="http://schemas.microsoft.com/office/powerpoint/2010/main" val="22206697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a:extLst>
              <a:ext uri="{FF2B5EF4-FFF2-40B4-BE49-F238E27FC236}">
                <a16:creationId xmlns:a16="http://schemas.microsoft.com/office/drawing/2014/main" id="{2BEC4541-C7FF-4CFD-BC90-C58B953AB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48683"/>
            <a:ext cx="12293598" cy="6902944"/>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D8B01AF1-189A-470D-A0FD-D0B5EA63100B}"/>
              </a:ext>
            </a:extLst>
          </p:cNvPr>
          <p:cNvSpPr/>
          <p:nvPr/>
        </p:nvSpPr>
        <p:spPr>
          <a:xfrm>
            <a:off x="914398" y="704683"/>
            <a:ext cx="10519577" cy="5448633"/>
          </a:xfrm>
          <a:prstGeom prst="rect">
            <a:avLst/>
          </a:prstGeom>
          <a:solidFill>
            <a:schemeClr val="bg1">
              <a:alpha val="90000"/>
            </a:schemeClr>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a:t>Human resources slide 1</a:t>
            </a:r>
          </a:p>
        </p:txBody>
      </p:sp>
      <p:sp>
        <p:nvSpPr>
          <p:cNvPr id="10" name="Rectangle 9">
            <a:extLst>
              <a:ext uri="{FF2B5EF4-FFF2-40B4-BE49-F238E27FC236}">
                <a16:creationId xmlns:a16="http://schemas.microsoft.com/office/drawing/2014/main" id="{EE67FA70-E8CC-41FE-AF0B-B8AE2465B4CA}"/>
              </a:ext>
            </a:extLst>
          </p:cNvPr>
          <p:cNvSpPr/>
          <p:nvPr/>
        </p:nvSpPr>
        <p:spPr>
          <a:xfrm>
            <a:off x="0" y="6797212"/>
            <a:ext cx="12293598" cy="227702"/>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E3F658F-9441-4938-87F7-A5F3A0B724B6}"/>
              </a:ext>
            </a:extLst>
          </p:cNvPr>
          <p:cNvSpPr/>
          <p:nvPr/>
        </p:nvSpPr>
        <p:spPr>
          <a:xfrm>
            <a:off x="1144747" y="875190"/>
            <a:ext cx="10813143" cy="492443"/>
          </a:xfrm>
          <a:prstGeom prst="rect">
            <a:avLst/>
          </a:prstGeom>
        </p:spPr>
        <p:txBody>
          <a:bodyPr wrap="square" lIns="0" tIns="0" rIns="0" bIns="0">
            <a:spAutoFit/>
          </a:bodyPr>
          <a:lstStyle/>
          <a:p>
            <a:pPr>
              <a:spcAft>
                <a:spcPts val="600"/>
              </a:spcAft>
            </a:pPr>
            <a:r>
              <a:rPr lang="en-US" sz="3200" b="1" dirty="0">
                <a:solidFill>
                  <a:srgbClr val="D2202E"/>
                </a:solidFill>
                <a:cs typeface="Segoe UI" panose="020B0502040204020203" pitchFamily="34" charset="0"/>
              </a:rPr>
              <a:t>Biographic Information</a:t>
            </a:r>
          </a:p>
        </p:txBody>
      </p:sp>
      <p:sp>
        <p:nvSpPr>
          <p:cNvPr id="34" name="Rectangle 33">
            <a:extLst>
              <a:ext uri="{FF2B5EF4-FFF2-40B4-BE49-F238E27FC236}">
                <a16:creationId xmlns:a16="http://schemas.microsoft.com/office/drawing/2014/main" id="{AC8DBFBC-8C48-4DD6-96F5-1608BD60D024}"/>
              </a:ext>
            </a:extLst>
          </p:cNvPr>
          <p:cNvSpPr/>
          <p:nvPr/>
        </p:nvSpPr>
        <p:spPr>
          <a:xfrm>
            <a:off x="1144748" y="1476039"/>
            <a:ext cx="8582182" cy="5355312"/>
          </a:xfrm>
          <a:prstGeom prst="rect">
            <a:avLst/>
          </a:prstGeom>
        </p:spPr>
        <p:txBody>
          <a:bodyPr wrap="square" lIns="0" tIns="0" rIns="0" bIns="0" anchor="t">
            <a:spAutoFit/>
          </a:bodyPr>
          <a:lstStyle/>
          <a:p>
            <a:pPr marL="342900" indent="-342900">
              <a:spcAft>
                <a:spcPts val="600"/>
              </a:spcAft>
              <a:buFont typeface="Arial" panose="020B0604020202020204" pitchFamily="34" charset="0"/>
              <a:buChar char="•"/>
            </a:pPr>
            <a:r>
              <a:rPr lang="en-US" sz="2800" dirty="0"/>
              <a:t>Complete the biographic information section.</a:t>
            </a:r>
          </a:p>
          <a:p>
            <a:pPr marL="800100" lvl="1" indent="-342900">
              <a:spcAft>
                <a:spcPts val="600"/>
              </a:spcAft>
              <a:buFont typeface="Arial" panose="020B0604020202020204" pitchFamily="34" charset="0"/>
              <a:buChar char="•"/>
            </a:pPr>
            <a:r>
              <a:rPr lang="en-US" sz="2800" dirty="0"/>
              <a:t>Your legal name should match the name given on your high school transcript</a:t>
            </a:r>
          </a:p>
          <a:p>
            <a:pPr marL="800100" lvl="1" indent="-342900">
              <a:spcAft>
                <a:spcPts val="600"/>
              </a:spcAft>
              <a:buFont typeface="Arial" panose="020B0604020202020204" pitchFamily="34" charset="0"/>
              <a:buChar char="•"/>
            </a:pPr>
            <a:r>
              <a:rPr lang="en-US" sz="2800" dirty="0"/>
              <a:t>Report former or preferred names (voluntary)</a:t>
            </a:r>
          </a:p>
          <a:p>
            <a:pPr marL="342900" indent="-342900">
              <a:spcAft>
                <a:spcPts val="600"/>
              </a:spcAft>
              <a:buFont typeface="Arial" panose="020B0604020202020204" pitchFamily="34" charset="0"/>
              <a:buChar char="•"/>
            </a:pPr>
            <a:r>
              <a:rPr lang="en-US" sz="2800" dirty="0"/>
              <a:t>The s</a:t>
            </a:r>
            <a:r>
              <a:rPr lang="en-US" sz="2800" dirty="0">
                <a:ea typeface="+mn-lt"/>
                <a:cs typeface="+mn-lt"/>
              </a:rPr>
              <a:t>exual orientation question is optional/voluntary.</a:t>
            </a:r>
          </a:p>
          <a:p>
            <a:pPr marL="342900" indent="-342900">
              <a:spcAft>
                <a:spcPts val="600"/>
              </a:spcAft>
              <a:buFont typeface="Arial" panose="020B0604020202020204" pitchFamily="34" charset="0"/>
              <a:buChar char="•"/>
            </a:pPr>
            <a:r>
              <a:rPr lang="en-US" sz="2800" dirty="0">
                <a:ea typeface="+mn-lt"/>
                <a:cs typeface="+mn-lt"/>
              </a:rPr>
              <a:t>DOB pop up message will appear to confirm your age</a:t>
            </a:r>
          </a:p>
          <a:p>
            <a:pPr>
              <a:spcAft>
                <a:spcPts val="600"/>
              </a:spcAft>
            </a:pPr>
            <a:endParaRPr lang="en-US" sz="2800" i="1" dirty="0">
              <a:solidFill>
                <a:srgbClr val="333333"/>
              </a:solidFill>
              <a:latin typeface="ScalaSans"/>
            </a:endParaRPr>
          </a:p>
          <a:p>
            <a:pPr>
              <a:spcAft>
                <a:spcPts val="600"/>
              </a:spcAft>
            </a:pPr>
            <a:r>
              <a:rPr lang="en-US" sz="2800" b="0" i="1" dirty="0">
                <a:solidFill>
                  <a:srgbClr val="333333"/>
                </a:solidFill>
                <a:effectLst/>
                <a:latin typeface="ScalaSans"/>
              </a:rPr>
              <a:t>Any changes you make after you submit your application must be sent to each campus that you applied to.</a:t>
            </a:r>
            <a:endParaRPr lang="en-US" sz="2800" i="1" dirty="0">
              <a:cs typeface="Calibri" panose="020F0502020204030204"/>
            </a:endParaRPr>
          </a:p>
          <a:p>
            <a:pPr lvl="1">
              <a:spcAft>
                <a:spcPts val="600"/>
              </a:spcAft>
            </a:pPr>
            <a:endParaRPr lang="en-US" sz="2800" dirty="0">
              <a:cs typeface="Calibri" panose="020F0502020204030204"/>
            </a:endParaRPr>
          </a:p>
          <a:p>
            <a:pPr lvl="1">
              <a:spcAft>
                <a:spcPts val="600"/>
              </a:spcAft>
            </a:pPr>
            <a:endParaRPr lang="en-US" sz="2800" dirty="0">
              <a:cs typeface="Calibri" panose="020F0502020204030204"/>
            </a:endParaRPr>
          </a:p>
        </p:txBody>
      </p:sp>
      <p:pic>
        <p:nvPicPr>
          <p:cNvPr id="8" name="Picture 7">
            <a:extLst>
              <a:ext uri="{FF2B5EF4-FFF2-40B4-BE49-F238E27FC236}">
                <a16:creationId xmlns:a16="http://schemas.microsoft.com/office/drawing/2014/main" id="{285397E6-56BC-4CC7-8B83-657C47CB4187}"/>
              </a:ext>
            </a:extLst>
          </p:cNvPr>
          <p:cNvPicPr>
            <a:picLocks noChangeAspect="1"/>
          </p:cNvPicPr>
          <p:nvPr/>
        </p:nvPicPr>
        <p:blipFill rotWithShape="1">
          <a:blip r:embed="rId4"/>
          <a:srcRect r="50369" b="49315"/>
          <a:stretch/>
        </p:blipFill>
        <p:spPr>
          <a:xfrm>
            <a:off x="9596984" y="875190"/>
            <a:ext cx="1680618" cy="1738680"/>
          </a:xfrm>
          <a:prstGeom prst="rect">
            <a:avLst/>
          </a:prstGeom>
          <a:ln w="28575">
            <a:solidFill>
              <a:srgbClr val="D2202E"/>
            </a:solidFill>
          </a:ln>
        </p:spPr>
      </p:pic>
    </p:spTree>
    <p:extLst>
      <p:ext uri="{BB962C8B-B14F-4D97-AF65-F5344CB8AC3E}">
        <p14:creationId xmlns:p14="http://schemas.microsoft.com/office/powerpoint/2010/main" val="1635339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a:extLst>
              <a:ext uri="{FF2B5EF4-FFF2-40B4-BE49-F238E27FC236}">
                <a16:creationId xmlns:a16="http://schemas.microsoft.com/office/drawing/2014/main" id="{2BEC4541-C7FF-4CFD-BC90-C58B953AB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48684"/>
            <a:ext cx="12192000" cy="6845896"/>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D8B01AF1-189A-470D-A0FD-D0B5EA63100B}"/>
              </a:ext>
            </a:extLst>
          </p:cNvPr>
          <p:cNvSpPr/>
          <p:nvPr/>
        </p:nvSpPr>
        <p:spPr>
          <a:xfrm>
            <a:off x="914398" y="650017"/>
            <a:ext cx="10519577" cy="5448633"/>
          </a:xfrm>
          <a:prstGeom prst="rect">
            <a:avLst/>
          </a:prstGeom>
          <a:solidFill>
            <a:schemeClr val="bg1">
              <a:alpha val="90000"/>
            </a:schemeClr>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a:t>Human resources slide 1</a:t>
            </a:r>
          </a:p>
        </p:txBody>
      </p:sp>
      <p:sp>
        <p:nvSpPr>
          <p:cNvPr id="10" name="Rectangle 9">
            <a:extLst>
              <a:ext uri="{FF2B5EF4-FFF2-40B4-BE49-F238E27FC236}">
                <a16:creationId xmlns:a16="http://schemas.microsoft.com/office/drawing/2014/main" id="{EE67FA70-E8CC-41FE-AF0B-B8AE2465B4CA}"/>
              </a:ext>
            </a:extLst>
          </p:cNvPr>
          <p:cNvSpPr/>
          <p:nvPr/>
        </p:nvSpPr>
        <p:spPr>
          <a:xfrm>
            <a:off x="0" y="6797212"/>
            <a:ext cx="12293598" cy="227702"/>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E3F658F-9441-4938-87F7-A5F3A0B724B6}"/>
              </a:ext>
            </a:extLst>
          </p:cNvPr>
          <p:cNvSpPr/>
          <p:nvPr/>
        </p:nvSpPr>
        <p:spPr>
          <a:xfrm>
            <a:off x="1144747" y="875190"/>
            <a:ext cx="10813143" cy="492443"/>
          </a:xfrm>
          <a:prstGeom prst="rect">
            <a:avLst/>
          </a:prstGeom>
        </p:spPr>
        <p:txBody>
          <a:bodyPr wrap="square" lIns="0" tIns="0" rIns="0" bIns="0">
            <a:spAutoFit/>
          </a:bodyPr>
          <a:lstStyle/>
          <a:p>
            <a:pPr>
              <a:spcAft>
                <a:spcPts val="600"/>
              </a:spcAft>
            </a:pPr>
            <a:r>
              <a:rPr lang="en-US" sz="3200" b="1">
                <a:solidFill>
                  <a:srgbClr val="D2202E"/>
                </a:solidFill>
                <a:cs typeface="Segoe UI" panose="020B0502040204020203" pitchFamily="34" charset="0"/>
              </a:rPr>
              <a:t>Contact Information</a:t>
            </a:r>
          </a:p>
        </p:txBody>
      </p:sp>
      <p:sp>
        <p:nvSpPr>
          <p:cNvPr id="34" name="Rectangle 33">
            <a:extLst>
              <a:ext uri="{FF2B5EF4-FFF2-40B4-BE49-F238E27FC236}">
                <a16:creationId xmlns:a16="http://schemas.microsoft.com/office/drawing/2014/main" id="{AC8DBFBC-8C48-4DD6-96F5-1608BD60D024}"/>
              </a:ext>
            </a:extLst>
          </p:cNvPr>
          <p:cNvSpPr/>
          <p:nvPr/>
        </p:nvSpPr>
        <p:spPr>
          <a:xfrm>
            <a:off x="1144747" y="1476039"/>
            <a:ext cx="9720394" cy="4493538"/>
          </a:xfrm>
          <a:prstGeom prst="rect">
            <a:avLst/>
          </a:prstGeom>
        </p:spPr>
        <p:txBody>
          <a:bodyPr wrap="square" lIns="0" tIns="0" rIns="0" bIns="0" anchor="t">
            <a:spAutoFit/>
          </a:bodyPr>
          <a:lstStyle/>
          <a:p>
            <a:pPr marL="342900" indent="-342900">
              <a:spcAft>
                <a:spcPts val="600"/>
              </a:spcAft>
              <a:buFont typeface="Arial" panose="020B0604020202020204" pitchFamily="34" charset="0"/>
              <a:buChar char="•"/>
            </a:pPr>
            <a:r>
              <a:rPr lang="en-US" sz="2800" dirty="0"/>
              <a:t>Complete the contact information section.</a:t>
            </a:r>
          </a:p>
          <a:p>
            <a:pPr marL="342900" indent="-342900">
              <a:spcAft>
                <a:spcPts val="600"/>
              </a:spcAft>
              <a:buFont typeface="Arial" panose="020B0604020202020204" pitchFamily="34" charset="0"/>
              <a:buChar char="•"/>
            </a:pPr>
            <a:endParaRPr lang="en-US" sz="2800" b="1" dirty="0"/>
          </a:p>
          <a:p>
            <a:pPr marL="342900" indent="-342900">
              <a:spcAft>
                <a:spcPts val="600"/>
              </a:spcAft>
              <a:buFont typeface="Arial" panose="020B0604020202020204" pitchFamily="34" charset="0"/>
              <a:buChar char="•"/>
            </a:pPr>
            <a:r>
              <a:rPr lang="en-US" sz="2800" b="1" dirty="0"/>
              <a:t>Current address = </a:t>
            </a:r>
            <a:endParaRPr lang="en-US" sz="2800" b="1" dirty="0">
              <a:cs typeface="Calibri" panose="020F0502020204030204"/>
            </a:endParaRPr>
          </a:p>
          <a:p>
            <a:pPr>
              <a:spcAft>
                <a:spcPts val="600"/>
              </a:spcAft>
            </a:pPr>
            <a:r>
              <a:rPr lang="en-US" sz="2800" dirty="0"/>
              <a:t>    This should be where you want to receive mail correspondence</a:t>
            </a:r>
            <a:endParaRPr lang="en-US" dirty="0">
              <a:cs typeface="Calibri" panose="020F0502020204030204"/>
            </a:endParaRPr>
          </a:p>
          <a:p>
            <a:pPr marL="342900" indent="-342900">
              <a:spcAft>
                <a:spcPts val="600"/>
              </a:spcAft>
              <a:buFont typeface="Arial" panose="020B0604020202020204" pitchFamily="34" charset="0"/>
              <a:buChar char="•"/>
            </a:pPr>
            <a:endParaRPr lang="en-US" sz="2800" dirty="0">
              <a:cs typeface="Segoe UI"/>
            </a:endParaRPr>
          </a:p>
          <a:p>
            <a:pPr marL="342900" indent="-342900">
              <a:spcAft>
                <a:spcPts val="600"/>
              </a:spcAft>
              <a:buFont typeface="Arial" panose="020B0604020202020204" pitchFamily="34" charset="0"/>
              <a:buChar char="•"/>
            </a:pPr>
            <a:r>
              <a:rPr lang="en-US" sz="2800" dirty="0">
                <a:cs typeface="Segoe UI"/>
              </a:rPr>
              <a:t>Is your permanent address different than your current address?</a:t>
            </a:r>
            <a:r>
              <a:rPr lang="en-US" sz="2800" b="1" dirty="0">
                <a:cs typeface="Segoe UI"/>
              </a:rPr>
              <a:t> </a:t>
            </a:r>
          </a:p>
          <a:p>
            <a:pPr>
              <a:spcAft>
                <a:spcPts val="600"/>
              </a:spcAft>
            </a:pPr>
            <a:r>
              <a:rPr lang="en-US" sz="2800" dirty="0">
                <a:cs typeface="Segoe UI"/>
              </a:rPr>
              <a:t>    If so, select </a:t>
            </a:r>
            <a:r>
              <a:rPr lang="en-US" sz="2800" b="1" dirty="0">
                <a:solidFill>
                  <a:srgbClr val="D2202E"/>
                </a:solidFill>
                <a:cs typeface="Segoe UI"/>
              </a:rPr>
              <a:t>No</a:t>
            </a:r>
            <a:r>
              <a:rPr lang="en-US" sz="2800" dirty="0">
                <a:cs typeface="Segoe UI"/>
              </a:rPr>
              <a:t> to "Is this your permanent address?“ </a:t>
            </a:r>
            <a:br>
              <a:rPr lang="en-US" sz="2800" dirty="0">
                <a:cs typeface="Segoe UI"/>
              </a:rPr>
            </a:br>
            <a:r>
              <a:rPr lang="en-US" sz="2800" dirty="0">
                <a:cs typeface="Segoe UI"/>
              </a:rPr>
              <a:t>    Enter current address</a:t>
            </a:r>
          </a:p>
          <a:p>
            <a:pPr marL="342900" indent="-342900">
              <a:spcAft>
                <a:spcPts val="600"/>
              </a:spcAft>
              <a:buFont typeface="Arial" panose="020B0604020202020204" pitchFamily="34" charset="0"/>
              <a:buChar char="•"/>
            </a:pPr>
            <a:endParaRPr lang="en-US" sz="2800" dirty="0">
              <a:cs typeface="Segoe UI" panose="020B0502040204020203" pitchFamily="34" charset="0"/>
            </a:endParaRPr>
          </a:p>
        </p:txBody>
      </p:sp>
      <p:pic>
        <p:nvPicPr>
          <p:cNvPr id="8" name="Picture 7">
            <a:extLst>
              <a:ext uri="{FF2B5EF4-FFF2-40B4-BE49-F238E27FC236}">
                <a16:creationId xmlns:a16="http://schemas.microsoft.com/office/drawing/2014/main" id="{285397E6-56BC-4CC7-8B83-657C47CB4187}"/>
              </a:ext>
            </a:extLst>
          </p:cNvPr>
          <p:cNvPicPr>
            <a:picLocks noChangeAspect="1"/>
          </p:cNvPicPr>
          <p:nvPr/>
        </p:nvPicPr>
        <p:blipFill rotWithShape="1">
          <a:blip r:embed="rId4"/>
          <a:srcRect r="50369" b="49315"/>
          <a:stretch/>
        </p:blipFill>
        <p:spPr>
          <a:xfrm>
            <a:off x="9596984" y="875190"/>
            <a:ext cx="1680618" cy="1738680"/>
          </a:xfrm>
          <a:prstGeom prst="rect">
            <a:avLst/>
          </a:prstGeom>
          <a:ln w="28575">
            <a:solidFill>
              <a:srgbClr val="D2202E"/>
            </a:solidFill>
          </a:ln>
        </p:spPr>
      </p:pic>
      <p:pic>
        <p:nvPicPr>
          <p:cNvPr id="2" name="Graphic 3" descr="Envelope">
            <a:extLst>
              <a:ext uri="{FF2B5EF4-FFF2-40B4-BE49-F238E27FC236}">
                <a16:creationId xmlns:a16="http://schemas.microsoft.com/office/drawing/2014/main" id="{ACE5224D-04A8-46B4-BB44-9E908298A5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25843" y="2231887"/>
            <a:ext cx="892313" cy="914400"/>
          </a:xfrm>
          <a:prstGeom prst="rect">
            <a:avLst/>
          </a:prstGeom>
        </p:spPr>
      </p:pic>
    </p:spTree>
    <p:extLst>
      <p:ext uri="{BB962C8B-B14F-4D97-AF65-F5344CB8AC3E}">
        <p14:creationId xmlns:p14="http://schemas.microsoft.com/office/powerpoint/2010/main" val="513914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a:extLst>
              <a:ext uri="{FF2B5EF4-FFF2-40B4-BE49-F238E27FC236}">
                <a16:creationId xmlns:a16="http://schemas.microsoft.com/office/drawing/2014/main" id="{2BEC4541-C7FF-4CFD-BC90-C58B953AB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348" y="-6813"/>
            <a:ext cx="12194348" cy="6804025"/>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D8B01AF1-189A-470D-A0FD-D0B5EA63100B}"/>
              </a:ext>
            </a:extLst>
          </p:cNvPr>
          <p:cNvSpPr/>
          <p:nvPr/>
        </p:nvSpPr>
        <p:spPr>
          <a:xfrm>
            <a:off x="758025" y="505627"/>
            <a:ext cx="10519577" cy="5702632"/>
          </a:xfrm>
          <a:prstGeom prst="rect">
            <a:avLst/>
          </a:prstGeom>
          <a:solidFill>
            <a:schemeClr val="bg1">
              <a:alpha val="90000"/>
            </a:schemeClr>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a:t>Human resources slide 1</a:t>
            </a:r>
          </a:p>
        </p:txBody>
      </p:sp>
      <p:sp>
        <p:nvSpPr>
          <p:cNvPr id="10" name="Rectangle 9">
            <a:extLst>
              <a:ext uri="{FF2B5EF4-FFF2-40B4-BE49-F238E27FC236}">
                <a16:creationId xmlns:a16="http://schemas.microsoft.com/office/drawing/2014/main" id="{EE67FA70-E8CC-41FE-AF0B-B8AE2465B4CA}"/>
              </a:ext>
            </a:extLst>
          </p:cNvPr>
          <p:cNvSpPr/>
          <p:nvPr/>
        </p:nvSpPr>
        <p:spPr>
          <a:xfrm>
            <a:off x="0" y="6797212"/>
            <a:ext cx="12293598" cy="227702"/>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E3F658F-9441-4938-87F7-A5F3A0B724B6}"/>
              </a:ext>
            </a:extLst>
          </p:cNvPr>
          <p:cNvSpPr/>
          <p:nvPr/>
        </p:nvSpPr>
        <p:spPr>
          <a:xfrm>
            <a:off x="1144747" y="875190"/>
            <a:ext cx="10813143" cy="492443"/>
          </a:xfrm>
          <a:prstGeom prst="rect">
            <a:avLst/>
          </a:prstGeom>
        </p:spPr>
        <p:txBody>
          <a:bodyPr wrap="square" lIns="0" tIns="0" rIns="0" bIns="0">
            <a:spAutoFit/>
          </a:bodyPr>
          <a:lstStyle/>
          <a:p>
            <a:pPr>
              <a:spcAft>
                <a:spcPts val="600"/>
              </a:spcAft>
            </a:pPr>
            <a:r>
              <a:rPr lang="en-US" sz="3200" b="1">
                <a:solidFill>
                  <a:srgbClr val="D2202E"/>
                </a:solidFill>
                <a:cs typeface="Segoe UI" panose="020B0502040204020203" pitchFamily="34" charset="0"/>
              </a:rPr>
              <a:t>Citizenship/Residency Information</a:t>
            </a:r>
          </a:p>
        </p:txBody>
      </p:sp>
      <p:pic>
        <p:nvPicPr>
          <p:cNvPr id="8" name="Picture 7">
            <a:extLst>
              <a:ext uri="{FF2B5EF4-FFF2-40B4-BE49-F238E27FC236}">
                <a16:creationId xmlns:a16="http://schemas.microsoft.com/office/drawing/2014/main" id="{285397E6-56BC-4CC7-8B83-657C47CB4187}"/>
              </a:ext>
            </a:extLst>
          </p:cNvPr>
          <p:cNvPicPr>
            <a:picLocks noChangeAspect="1"/>
          </p:cNvPicPr>
          <p:nvPr/>
        </p:nvPicPr>
        <p:blipFill rotWithShape="1">
          <a:blip r:embed="rId4"/>
          <a:srcRect r="50369" b="49315"/>
          <a:stretch/>
        </p:blipFill>
        <p:spPr>
          <a:xfrm>
            <a:off x="9554018" y="633391"/>
            <a:ext cx="1680618" cy="1738680"/>
          </a:xfrm>
          <a:prstGeom prst="rect">
            <a:avLst/>
          </a:prstGeom>
          <a:ln w="28575">
            <a:solidFill>
              <a:srgbClr val="D2202E"/>
            </a:solidFill>
          </a:ln>
        </p:spPr>
      </p:pic>
      <p:sp>
        <p:nvSpPr>
          <p:cNvPr id="34" name="Rectangle 33">
            <a:extLst>
              <a:ext uri="{FF2B5EF4-FFF2-40B4-BE49-F238E27FC236}">
                <a16:creationId xmlns:a16="http://schemas.microsoft.com/office/drawing/2014/main" id="{AC8DBFBC-8C48-4DD6-96F5-1608BD60D024}"/>
              </a:ext>
            </a:extLst>
          </p:cNvPr>
          <p:cNvSpPr/>
          <p:nvPr/>
        </p:nvSpPr>
        <p:spPr>
          <a:xfrm>
            <a:off x="1690232" y="2464176"/>
            <a:ext cx="7863786" cy="1862048"/>
          </a:xfrm>
          <a:prstGeom prst="rect">
            <a:avLst/>
          </a:prstGeom>
        </p:spPr>
        <p:txBody>
          <a:bodyPr wrap="square" lIns="0" tIns="0" rIns="0" bIns="0" anchor="t">
            <a:spAutoFit/>
          </a:bodyPr>
          <a:lstStyle/>
          <a:p>
            <a:pPr>
              <a:spcAft>
                <a:spcPts val="600"/>
              </a:spcAft>
            </a:pPr>
            <a:r>
              <a:rPr lang="en-US" sz="2400" dirty="0"/>
              <a:t>Citizenship and residency information will </a:t>
            </a:r>
            <a:r>
              <a:rPr lang="en-US" sz="2400" b="1" dirty="0"/>
              <a:t>not </a:t>
            </a:r>
            <a:r>
              <a:rPr lang="en-US" sz="2400" dirty="0"/>
              <a:t>be used to determine your eligibility for admissions but may be used to help provide you with </a:t>
            </a:r>
            <a:r>
              <a:rPr lang="en-US" sz="2400" b="1" dirty="0"/>
              <a:t>additional support</a:t>
            </a:r>
            <a:r>
              <a:rPr lang="en-US" sz="2400" dirty="0"/>
              <a:t> and used for items like determining </a:t>
            </a:r>
            <a:r>
              <a:rPr lang="en-US" sz="2400" b="1" dirty="0"/>
              <a:t>tuition and fee rates.</a:t>
            </a:r>
            <a:endParaRPr lang="en-US" sz="2400" b="1" dirty="0">
              <a:cs typeface="Segoe UI" panose="020B0502040204020203" pitchFamily="34" charset="0"/>
            </a:endParaRPr>
          </a:p>
          <a:p>
            <a:pPr>
              <a:spcAft>
                <a:spcPts val="600"/>
              </a:spcAft>
            </a:pPr>
            <a:endParaRPr lang="en-US" sz="2000" dirty="0">
              <a:solidFill>
                <a:schemeClr val="bg1"/>
              </a:solidFill>
              <a:cs typeface="Calibri"/>
            </a:endParaRPr>
          </a:p>
        </p:txBody>
      </p:sp>
    </p:spTree>
    <p:extLst>
      <p:ext uri="{BB962C8B-B14F-4D97-AF65-F5344CB8AC3E}">
        <p14:creationId xmlns:p14="http://schemas.microsoft.com/office/powerpoint/2010/main" val="483325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Image result for cal state apply">
            <a:extLst>
              <a:ext uri="{FF2B5EF4-FFF2-40B4-BE49-F238E27FC236}">
                <a16:creationId xmlns:a16="http://schemas.microsoft.com/office/drawing/2014/main" id="{34DE20E2-5DE0-4F75-8D43-B4704D9E2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684" y="476147"/>
            <a:ext cx="11660541" cy="61023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dirty="0"/>
              <a:t>Human resources slide 1</a:t>
            </a:r>
          </a:p>
        </p:txBody>
      </p:sp>
    </p:spTree>
    <p:extLst>
      <p:ext uri="{BB962C8B-B14F-4D97-AF65-F5344CB8AC3E}">
        <p14:creationId xmlns:p14="http://schemas.microsoft.com/office/powerpoint/2010/main" val="7339239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a:extLst>
              <a:ext uri="{FF2B5EF4-FFF2-40B4-BE49-F238E27FC236}">
                <a16:creationId xmlns:a16="http://schemas.microsoft.com/office/drawing/2014/main" id="{2BEC4541-C7FF-4CFD-BC90-C58B953AB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6813"/>
            <a:ext cx="12293598" cy="6804025"/>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D8B01AF1-189A-470D-A0FD-D0B5EA63100B}"/>
              </a:ext>
            </a:extLst>
          </p:cNvPr>
          <p:cNvSpPr/>
          <p:nvPr/>
        </p:nvSpPr>
        <p:spPr>
          <a:xfrm>
            <a:off x="758025" y="636559"/>
            <a:ext cx="10519577" cy="5702632"/>
          </a:xfrm>
          <a:prstGeom prst="rect">
            <a:avLst/>
          </a:prstGeom>
          <a:solidFill>
            <a:schemeClr val="bg1">
              <a:alpha val="90000"/>
            </a:schemeClr>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a:t>Human resources slide 1</a:t>
            </a:r>
          </a:p>
        </p:txBody>
      </p:sp>
      <p:sp>
        <p:nvSpPr>
          <p:cNvPr id="10" name="Rectangle 9">
            <a:extLst>
              <a:ext uri="{FF2B5EF4-FFF2-40B4-BE49-F238E27FC236}">
                <a16:creationId xmlns:a16="http://schemas.microsoft.com/office/drawing/2014/main" id="{EE67FA70-E8CC-41FE-AF0B-B8AE2465B4CA}"/>
              </a:ext>
            </a:extLst>
          </p:cNvPr>
          <p:cNvSpPr/>
          <p:nvPr/>
        </p:nvSpPr>
        <p:spPr>
          <a:xfrm>
            <a:off x="0" y="6797212"/>
            <a:ext cx="12293598" cy="227702"/>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E3F658F-9441-4938-87F7-A5F3A0B724B6}"/>
              </a:ext>
            </a:extLst>
          </p:cNvPr>
          <p:cNvSpPr/>
          <p:nvPr/>
        </p:nvSpPr>
        <p:spPr>
          <a:xfrm>
            <a:off x="972457" y="659079"/>
            <a:ext cx="10813143" cy="1754326"/>
          </a:xfrm>
          <a:prstGeom prst="rect">
            <a:avLst/>
          </a:prstGeom>
        </p:spPr>
        <p:txBody>
          <a:bodyPr wrap="square" lIns="0" tIns="0" rIns="0" bIns="0">
            <a:spAutoFit/>
          </a:bodyPr>
          <a:lstStyle/>
          <a:p>
            <a:pPr>
              <a:spcAft>
                <a:spcPts val="600"/>
              </a:spcAft>
            </a:pPr>
            <a:r>
              <a:rPr lang="en-US" sz="3200" b="1" dirty="0">
                <a:solidFill>
                  <a:srgbClr val="D2202E"/>
                </a:solidFill>
                <a:cs typeface="Segoe UI" panose="020B0502040204020203" pitchFamily="34" charset="0"/>
              </a:rPr>
              <a:t>Citizenship/Residency Information</a:t>
            </a:r>
          </a:p>
          <a:p>
            <a:pPr>
              <a:spcAft>
                <a:spcPts val="600"/>
              </a:spcAft>
            </a:pPr>
            <a:r>
              <a:rPr lang="en-US" sz="2000" b="1" i="1" dirty="0"/>
              <a:t>***For those who selected </a:t>
            </a:r>
            <a:r>
              <a:rPr lang="en-US" sz="2000" b="1" i="1" dirty="0">
                <a:solidFill>
                  <a:srgbClr val="D2202E"/>
                </a:solidFill>
              </a:rPr>
              <a:t>No</a:t>
            </a:r>
            <a:r>
              <a:rPr lang="en-US" sz="2000" b="1" i="1" dirty="0"/>
              <a:t> earlier to "do you have or will </a:t>
            </a:r>
            <a:br>
              <a:rPr lang="en-US" sz="2000" b="1" i="1" dirty="0"/>
            </a:br>
            <a:r>
              <a:rPr lang="en-US" sz="2000" b="1" i="1" dirty="0"/>
              <a:t>you require an F1 or J1 Visa to study at the CSU?"***</a:t>
            </a:r>
            <a:endParaRPr lang="en-US" sz="2000" b="1" i="1" dirty="0">
              <a:cs typeface="Calibri"/>
            </a:endParaRPr>
          </a:p>
          <a:p>
            <a:pPr>
              <a:spcAft>
                <a:spcPts val="600"/>
              </a:spcAft>
            </a:pPr>
            <a:endParaRPr lang="en-US" sz="3200" b="1" dirty="0">
              <a:solidFill>
                <a:srgbClr val="D2202E"/>
              </a:solidFill>
              <a:cs typeface="Segoe UI" panose="020B0502040204020203" pitchFamily="34" charset="0"/>
            </a:endParaRPr>
          </a:p>
        </p:txBody>
      </p:sp>
      <p:sp>
        <p:nvSpPr>
          <p:cNvPr id="11" name="Rectangle 10">
            <a:extLst>
              <a:ext uri="{FF2B5EF4-FFF2-40B4-BE49-F238E27FC236}">
                <a16:creationId xmlns:a16="http://schemas.microsoft.com/office/drawing/2014/main" id="{E6480487-B664-4ABE-B831-C05DECD33374}"/>
              </a:ext>
            </a:extLst>
          </p:cNvPr>
          <p:cNvSpPr/>
          <p:nvPr/>
        </p:nvSpPr>
        <p:spPr>
          <a:xfrm>
            <a:off x="1285621" y="2624882"/>
            <a:ext cx="9743860" cy="3774230"/>
          </a:xfrm>
          <a:prstGeom prst="rect">
            <a:avLst/>
          </a:prstGeom>
          <a:solidFill>
            <a:srgbClr val="D2202E"/>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C8DBFBC-8C48-4DD6-96F5-1608BD60D024}"/>
              </a:ext>
            </a:extLst>
          </p:cNvPr>
          <p:cNvSpPr/>
          <p:nvPr/>
        </p:nvSpPr>
        <p:spPr>
          <a:xfrm>
            <a:off x="1037500" y="2305308"/>
            <a:ext cx="9743860" cy="4431983"/>
          </a:xfrm>
          <a:prstGeom prst="rect">
            <a:avLst/>
          </a:prstGeom>
        </p:spPr>
        <p:txBody>
          <a:bodyPr wrap="square" lIns="0" tIns="0" rIns="0" bIns="0" anchor="t">
            <a:spAutoFit/>
          </a:bodyPr>
          <a:lstStyle/>
          <a:p>
            <a:pPr marL="342900" indent="-342900">
              <a:spcAft>
                <a:spcPts val="600"/>
              </a:spcAft>
              <a:buFont typeface="Arial" panose="020B0604020202020204" pitchFamily="34" charset="0"/>
              <a:buChar char="•"/>
            </a:pPr>
            <a:endParaRPr lang="en-US" sz="2400" dirty="0">
              <a:solidFill>
                <a:srgbClr val="000000"/>
              </a:solidFill>
              <a:ea typeface="+mn-lt"/>
              <a:cs typeface="+mn-lt"/>
            </a:endParaRPr>
          </a:p>
          <a:p>
            <a:pPr>
              <a:spcAft>
                <a:spcPts val="600"/>
              </a:spcAft>
            </a:pPr>
            <a:endParaRPr lang="en-US" sz="2400" dirty="0">
              <a:solidFill>
                <a:srgbClr val="000000"/>
              </a:solidFill>
              <a:ea typeface="+mn-lt"/>
              <a:cs typeface="+mn-lt"/>
            </a:endParaRPr>
          </a:p>
          <a:p>
            <a:pPr marL="285750" indent="-285750">
              <a:spcAft>
                <a:spcPts val="600"/>
              </a:spcAft>
              <a:buFont typeface="Arial" panose="020B0604020202020204" pitchFamily="34" charset="0"/>
              <a:buChar char="•"/>
            </a:pPr>
            <a:r>
              <a:rPr lang="en-US" b="1" dirty="0">
                <a:solidFill>
                  <a:schemeClr val="bg1"/>
                </a:solidFill>
                <a:cs typeface="Calibri"/>
              </a:rPr>
              <a:t>US Citizen: </a:t>
            </a:r>
            <a:r>
              <a:rPr lang="en-US" dirty="0">
                <a:solidFill>
                  <a:schemeClr val="bg1"/>
                </a:solidFill>
                <a:cs typeface="Calibri"/>
              </a:rPr>
              <a:t>born in the US or attained citizenship through naturalization</a:t>
            </a:r>
          </a:p>
          <a:p>
            <a:pPr marL="342900" indent="-342900">
              <a:spcAft>
                <a:spcPts val="600"/>
              </a:spcAft>
              <a:buFont typeface="Arial"/>
              <a:buChar char="•"/>
            </a:pPr>
            <a:r>
              <a:rPr lang="en-US" b="1" dirty="0">
                <a:solidFill>
                  <a:schemeClr val="bg1"/>
                </a:solidFill>
                <a:cs typeface="Calibri"/>
              </a:rPr>
              <a:t>Permanent US Resident:</a:t>
            </a:r>
            <a:r>
              <a:rPr lang="en-US" dirty="0">
                <a:solidFill>
                  <a:schemeClr val="bg1"/>
                </a:solidFill>
                <a:cs typeface="Calibri"/>
              </a:rPr>
              <a:t> holds a green card or is an applicant for a green card and is permitted to permanently live and work in the US</a:t>
            </a:r>
          </a:p>
          <a:p>
            <a:pPr marL="342900" indent="-342900">
              <a:spcAft>
                <a:spcPts val="600"/>
              </a:spcAft>
              <a:buFont typeface="Arial"/>
              <a:buChar char="•"/>
            </a:pPr>
            <a:r>
              <a:rPr lang="en-US" b="1" dirty="0">
                <a:solidFill>
                  <a:schemeClr val="bg1"/>
                </a:solidFill>
                <a:cs typeface="Calibri"/>
              </a:rPr>
              <a:t>None: </a:t>
            </a:r>
            <a:r>
              <a:rPr lang="en-US" dirty="0">
                <a:solidFill>
                  <a:schemeClr val="bg1"/>
                </a:solidFill>
                <a:cs typeface="Calibri"/>
              </a:rPr>
              <a:t>no US Citizenship</a:t>
            </a:r>
          </a:p>
          <a:p>
            <a:pPr marL="342900" indent="-342900">
              <a:spcAft>
                <a:spcPts val="600"/>
              </a:spcAft>
              <a:buFont typeface="Arial"/>
              <a:buChar char="•"/>
            </a:pPr>
            <a:r>
              <a:rPr lang="en-US" b="1" dirty="0">
                <a:solidFill>
                  <a:schemeClr val="bg1"/>
                </a:solidFill>
                <a:cs typeface="Calibri"/>
              </a:rPr>
              <a:t>Refugee: </a:t>
            </a:r>
            <a:r>
              <a:rPr lang="en-US" dirty="0">
                <a:solidFill>
                  <a:schemeClr val="bg1"/>
                </a:solidFill>
                <a:cs typeface="Calibri"/>
              </a:rPr>
              <a:t>forced to leave country in order to escape war, persecution, or natural disaster</a:t>
            </a:r>
          </a:p>
          <a:p>
            <a:pPr marL="342900" indent="-342900">
              <a:spcAft>
                <a:spcPts val="600"/>
              </a:spcAft>
              <a:buFont typeface="Arial"/>
              <a:buChar char="•"/>
            </a:pPr>
            <a:r>
              <a:rPr lang="en-US" b="1" dirty="0">
                <a:solidFill>
                  <a:schemeClr val="bg1"/>
                </a:solidFill>
                <a:cs typeface="Calibri"/>
              </a:rPr>
              <a:t>Other Visa: </a:t>
            </a:r>
            <a:r>
              <a:rPr lang="en-US" dirty="0">
                <a:solidFill>
                  <a:schemeClr val="bg1"/>
                </a:solidFill>
                <a:cs typeface="Calibri"/>
              </a:rPr>
              <a:t>holds a Visa </a:t>
            </a:r>
            <a:r>
              <a:rPr lang="en-US" i="1" dirty="0">
                <a:solidFill>
                  <a:schemeClr val="bg1"/>
                </a:solidFill>
                <a:cs typeface="Calibri"/>
              </a:rPr>
              <a:t>other than</a:t>
            </a:r>
            <a:r>
              <a:rPr lang="en-US" dirty="0">
                <a:solidFill>
                  <a:schemeClr val="bg1"/>
                </a:solidFill>
                <a:cs typeface="Calibri"/>
              </a:rPr>
              <a:t> F1 (student) or J1 (exchange) - You will be prompted </a:t>
            </a:r>
            <a:br>
              <a:rPr lang="en-US" dirty="0">
                <a:solidFill>
                  <a:schemeClr val="bg1"/>
                </a:solidFill>
                <a:cs typeface="Calibri"/>
              </a:rPr>
            </a:br>
            <a:r>
              <a:rPr lang="en-US" dirty="0">
                <a:solidFill>
                  <a:schemeClr val="bg1"/>
                </a:solidFill>
                <a:cs typeface="Calibri"/>
              </a:rPr>
              <a:t>to choose which Visa if you select this option</a:t>
            </a:r>
          </a:p>
          <a:p>
            <a:pPr marL="342900" indent="-342900">
              <a:spcAft>
                <a:spcPts val="600"/>
              </a:spcAft>
              <a:buFont typeface="Arial"/>
              <a:buChar char="•"/>
            </a:pPr>
            <a:r>
              <a:rPr lang="en-US" b="1" dirty="0">
                <a:solidFill>
                  <a:schemeClr val="bg1"/>
                </a:solidFill>
                <a:cs typeface="Calibri"/>
              </a:rPr>
              <a:t>Other nonimmigrant status: </a:t>
            </a:r>
            <a:r>
              <a:rPr lang="en-US" dirty="0">
                <a:solidFill>
                  <a:schemeClr val="bg1"/>
                </a:solidFill>
                <a:cs typeface="Calibri"/>
              </a:rPr>
              <a:t>entered the U.S. on a temporary basis such as work, tourism, business, or study - You will be prompted </a:t>
            </a:r>
            <a:br>
              <a:rPr lang="en-US" dirty="0">
                <a:solidFill>
                  <a:schemeClr val="bg1"/>
                </a:solidFill>
                <a:cs typeface="Calibri"/>
              </a:rPr>
            </a:br>
            <a:r>
              <a:rPr lang="en-US" dirty="0">
                <a:solidFill>
                  <a:schemeClr val="bg1"/>
                </a:solidFill>
                <a:cs typeface="Calibri"/>
              </a:rPr>
              <a:t>to choose which status if you select this option</a:t>
            </a:r>
          </a:p>
          <a:p>
            <a:pPr marL="342900" indent="-342900">
              <a:spcAft>
                <a:spcPts val="600"/>
              </a:spcAft>
              <a:buFont typeface="Arial"/>
              <a:buChar char="•"/>
            </a:pPr>
            <a:endParaRPr lang="en-US" sz="2000" b="1" dirty="0">
              <a:solidFill>
                <a:schemeClr val="bg1"/>
              </a:solidFill>
              <a:cs typeface="Calibri"/>
            </a:endParaRPr>
          </a:p>
        </p:txBody>
      </p:sp>
      <p:sp>
        <p:nvSpPr>
          <p:cNvPr id="13" name="Rectangle 12">
            <a:extLst>
              <a:ext uri="{FF2B5EF4-FFF2-40B4-BE49-F238E27FC236}">
                <a16:creationId xmlns:a16="http://schemas.microsoft.com/office/drawing/2014/main" id="{E500AD46-7E54-4CD7-B209-2076367F8403}"/>
              </a:ext>
            </a:extLst>
          </p:cNvPr>
          <p:cNvSpPr/>
          <p:nvPr/>
        </p:nvSpPr>
        <p:spPr>
          <a:xfrm>
            <a:off x="1378857" y="2656535"/>
            <a:ext cx="10813143" cy="492443"/>
          </a:xfrm>
          <a:prstGeom prst="rect">
            <a:avLst/>
          </a:prstGeom>
        </p:spPr>
        <p:txBody>
          <a:bodyPr wrap="square" lIns="0" tIns="0" rIns="0" bIns="0" anchor="t">
            <a:spAutoFit/>
          </a:bodyPr>
          <a:lstStyle/>
          <a:p>
            <a:pPr>
              <a:spcAft>
                <a:spcPts val="600"/>
              </a:spcAft>
            </a:pPr>
            <a:r>
              <a:rPr lang="en-US" sz="3200" b="1" dirty="0">
                <a:solidFill>
                  <a:srgbClr val="FFFFFF"/>
                </a:solidFill>
                <a:cs typeface="Segoe UI"/>
              </a:rPr>
              <a:t>US Citizenship</a:t>
            </a:r>
            <a:endParaRPr lang="en-US" dirty="0">
              <a:solidFill>
                <a:srgbClr val="FFFFFF"/>
              </a:solidFill>
              <a:cs typeface="Calibri"/>
            </a:endParaRPr>
          </a:p>
        </p:txBody>
      </p:sp>
      <p:sp>
        <p:nvSpPr>
          <p:cNvPr id="6" name="Rectangle 5">
            <a:extLst>
              <a:ext uri="{FF2B5EF4-FFF2-40B4-BE49-F238E27FC236}">
                <a16:creationId xmlns:a16="http://schemas.microsoft.com/office/drawing/2014/main" id="{5053B5C3-4D92-4512-B0BF-372CBF1C5253}"/>
              </a:ext>
            </a:extLst>
          </p:cNvPr>
          <p:cNvSpPr/>
          <p:nvPr/>
        </p:nvSpPr>
        <p:spPr>
          <a:xfrm>
            <a:off x="5154188" y="3194997"/>
            <a:ext cx="1007806" cy="172066"/>
          </a:xfrm>
          <a:prstGeom prst="rect">
            <a:avLst/>
          </a:prstGeom>
          <a:noFill/>
          <a:ln w="28575">
            <a:solidFill>
              <a:srgbClr val="D22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C6D196A-8A1B-BD2A-008B-128C28F15375}"/>
              </a:ext>
            </a:extLst>
          </p:cNvPr>
          <p:cNvPicPr>
            <a:picLocks noChangeAspect="1"/>
          </p:cNvPicPr>
          <p:nvPr/>
        </p:nvPicPr>
        <p:blipFill>
          <a:blip r:embed="rId4"/>
          <a:stretch>
            <a:fillRect/>
          </a:stretch>
        </p:blipFill>
        <p:spPr>
          <a:xfrm>
            <a:off x="3906516" y="2019242"/>
            <a:ext cx="7247025" cy="1037535"/>
          </a:xfrm>
          <a:prstGeom prst="rect">
            <a:avLst/>
          </a:prstGeom>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285397E6-56BC-4CC7-8B83-657C47CB4187}"/>
              </a:ext>
            </a:extLst>
          </p:cNvPr>
          <p:cNvPicPr>
            <a:picLocks noChangeAspect="1"/>
          </p:cNvPicPr>
          <p:nvPr/>
        </p:nvPicPr>
        <p:blipFill rotWithShape="1">
          <a:blip r:embed="rId5"/>
          <a:srcRect r="50369" b="49315"/>
          <a:stretch/>
        </p:blipFill>
        <p:spPr>
          <a:xfrm>
            <a:off x="9590257" y="743289"/>
            <a:ext cx="1680618" cy="1738680"/>
          </a:xfrm>
          <a:prstGeom prst="rect">
            <a:avLst/>
          </a:prstGeom>
          <a:ln w="28575">
            <a:solidFill>
              <a:srgbClr val="D2202E"/>
            </a:solidFill>
          </a:ln>
        </p:spPr>
      </p:pic>
    </p:spTree>
    <p:extLst>
      <p:ext uri="{BB962C8B-B14F-4D97-AF65-F5344CB8AC3E}">
        <p14:creationId xmlns:p14="http://schemas.microsoft.com/office/powerpoint/2010/main" val="16502110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a:extLst>
              <a:ext uri="{FF2B5EF4-FFF2-40B4-BE49-F238E27FC236}">
                <a16:creationId xmlns:a16="http://schemas.microsoft.com/office/drawing/2014/main" id="{2BEC4541-C7FF-4CFD-BC90-C58B953AB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6813"/>
            <a:ext cx="12192000" cy="6804025"/>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D8B01AF1-189A-470D-A0FD-D0B5EA63100B}"/>
              </a:ext>
            </a:extLst>
          </p:cNvPr>
          <p:cNvSpPr/>
          <p:nvPr/>
        </p:nvSpPr>
        <p:spPr>
          <a:xfrm>
            <a:off x="914398" y="650017"/>
            <a:ext cx="10519577" cy="5702632"/>
          </a:xfrm>
          <a:prstGeom prst="rect">
            <a:avLst/>
          </a:prstGeom>
          <a:solidFill>
            <a:schemeClr val="bg1">
              <a:alpha val="90000"/>
            </a:schemeClr>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a:t>Human resources slide 1</a:t>
            </a:r>
          </a:p>
        </p:txBody>
      </p:sp>
      <p:sp>
        <p:nvSpPr>
          <p:cNvPr id="10" name="Rectangle 9">
            <a:extLst>
              <a:ext uri="{FF2B5EF4-FFF2-40B4-BE49-F238E27FC236}">
                <a16:creationId xmlns:a16="http://schemas.microsoft.com/office/drawing/2014/main" id="{EE67FA70-E8CC-41FE-AF0B-B8AE2465B4CA}"/>
              </a:ext>
            </a:extLst>
          </p:cNvPr>
          <p:cNvSpPr/>
          <p:nvPr/>
        </p:nvSpPr>
        <p:spPr>
          <a:xfrm>
            <a:off x="0" y="6797212"/>
            <a:ext cx="12293598" cy="227702"/>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E3F658F-9441-4938-87F7-A5F3A0B724B6}"/>
              </a:ext>
            </a:extLst>
          </p:cNvPr>
          <p:cNvSpPr/>
          <p:nvPr/>
        </p:nvSpPr>
        <p:spPr>
          <a:xfrm>
            <a:off x="1144747" y="875190"/>
            <a:ext cx="10813143" cy="492443"/>
          </a:xfrm>
          <a:prstGeom prst="rect">
            <a:avLst/>
          </a:prstGeom>
        </p:spPr>
        <p:txBody>
          <a:bodyPr wrap="square" lIns="0" tIns="0" rIns="0" bIns="0">
            <a:spAutoFit/>
          </a:bodyPr>
          <a:lstStyle/>
          <a:p>
            <a:pPr>
              <a:spcAft>
                <a:spcPts val="600"/>
              </a:spcAft>
            </a:pPr>
            <a:r>
              <a:rPr lang="en-US" sz="3200" b="1">
                <a:solidFill>
                  <a:srgbClr val="D2202E"/>
                </a:solidFill>
                <a:cs typeface="Segoe UI" panose="020B0502040204020203" pitchFamily="34" charset="0"/>
              </a:rPr>
              <a:t>Citizenship/Residency Information</a:t>
            </a:r>
          </a:p>
        </p:txBody>
      </p:sp>
      <p:pic>
        <p:nvPicPr>
          <p:cNvPr id="8" name="Picture 7">
            <a:extLst>
              <a:ext uri="{FF2B5EF4-FFF2-40B4-BE49-F238E27FC236}">
                <a16:creationId xmlns:a16="http://schemas.microsoft.com/office/drawing/2014/main" id="{285397E6-56BC-4CC7-8B83-657C47CB4187}"/>
              </a:ext>
            </a:extLst>
          </p:cNvPr>
          <p:cNvPicPr>
            <a:picLocks noChangeAspect="1"/>
          </p:cNvPicPr>
          <p:nvPr/>
        </p:nvPicPr>
        <p:blipFill rotWithShape="1">
          <a:blip r:embed="rId4"/>
          <a:srcRect r="50369" b="49315"/>
          <a:stretch/>
        </p:blipFill>
        <p:spPr>
          <a:xfrm>
            <a:off x="9596984" y="875190"/>
            <a:ext cx="1680618" cy="1738680"/>
          </a:xfrm>
          <a:prstGeom prst="rect">
            <a:avLst/>
          </a:prstGeom>
          <a:ln w="28575">
            <a:solidFill>
              <a:srgbClr val="D2202E"/>
            </a:solidFill>
          </a:ln>
        </p:spPr>
      </p:pic>
      <p:sp>
        <p:nvSpPr>
          <p:cNvPr id="11" name="Rectangle 10">
            <a:extLst>
              <a:ext uri="{FF2B5EF4-FFF2-40B4-BE49-F238E27FC236}">
                <a16:creationId xmlns:a16="http://schemas.microsoft.com/office/drawing/2014/main" id="{E6480487-B664-4ABE-B831-C05DECD33374}"/>
              </a:ext>
            </a:extLst>
          </p:cNvPr>
          <p:cNvSpPr/>
          <p:nvPr/>
        </p:nvSpPr>
        <p:spPr>
          <a:xfrm>
            <a:off x="1012720" y="2955661"/>
            <a:ext cx="10025647" cy="2882733"/>
          </a:xfrm>
          <a:prstGeom prst="rect">
            <a:avLst/>
          </a:prstGeom>
          <a:solidFill>
            <a:srgbClr val="D2202E"/>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C8DBFBC-8C48-4DD6-96F5-1608BD60D024}"/>
              </a:ext>
            </a:extLst>
          </p:cNvPr>
          <p:cNvSpPr/>
          <p:nvPr/>
        </p:nvSpPr>
        <p:spPr>
          <a:xfrm>
            <a:off x="1043148" y="1550988"/>
            <a:ext cx="9752746" cy="4555093"/>
          </a:xfrm>
          <a:prstGeom prst="rect">
            <a:avLst/>
          </a:prstGeom>
        </p:spPr>
        <p:txBody>
          <a:bodyPr wrap="square" lIns="0" tIns="0" rIns="0" bIns="0" anchor="t">
            <a:spAutoFit/>
          </a:bodyPr>
          <a:lstStyle/>
          <a:p>
            <a:pPr>
              <a:spcAft>
                <a:spcPts val="600"/>
              </a:spcAft>
            </a:pPr>
            <a:r>
              <a:rPr lang="en-US" sz="2400" b="1" i="1" dirty="0"/>
              <a:t>***For those who selected </a:t>
            </a:r>
            <a:r>
              <a:rPr lang="en-US" sz="2400" b="1" i="1" dirty="0">
                <a:solidFill>
                  <a:srgbClr val="D2202E"/>
                </a:solidFill>
              </a:rPr>
              <a:t>No</a:t>
            </a:r>
            <a:r>
              <a:rPr lang="en-US" sz="2400" b="1" i="1" dirty="0"/>
              <a:t> earlier to "do you have or will </a:t>
            </a:r>
            <a:br>
              <a:rPr lang="en-US" sz="2400" b="1" i="1" dirty="0"/>
            </a:br>
            <a:r>
              <a:rPr lang="en-US" sz="2400" b="1" i="1" dirty="0"/>
              <a:t>you require an F1 or J1 Visa to study at the CSU?"***</a:t>
            </a:r>
            <a:endParaRPr lang="en-US" sz="2400" b="1" i="1" dirty="0">
              <a:cs typeface="Calibri"/>
            </a:endParaRPr>
          </a:p>
          <a:p>
            <a:pPr marL="342900" indent="-342900">
              <a:spcAft>
                <a:spcPts val="600"/>
              </a:spcAft>
              <a:buFont typeface="Arial" panose="020B0604020202020204" pitchFamily="34" charset="0"/>
              <a:buChar char="•"/>
            </a:pPr>
            <a:endParaRPr lang="en-US" sz="2400" dirty="0">
              <a:solidFill>
                <a:srgbClr val="000000"/>
              </a:solidFill>
              <a:ea typeface="+mn-lt"/>
              <a:cs typeface="+mn-lt"/>
            </a:endParaRPr>
          </a:p>
          <a:p>
            <a:pPr marL="342900" indent="-342900">
              <a:spcAft>
                <a:spcPts val="600"/>
              </a:spcAft>
              <a:buFont typeface="Arial" panose="020B0604020202020204" pitchFamily="34" charset="0"/>
              <a:buChar char="•"/>
            </a:pPr>
            <a:endParaRPr lang="en-US" sz="2400" dirty="0">
              <a:solidFill>
                <a:srgbClr val="000000"/>
              </a:solidFill>
              <a:ea typeface="+mn-lt"/>
              <a:cs typeface="+mn-lt"/>
            </a:endParaRPr>
          </a:p>
          <a:p>
            <a:pPr>
              <a:spcAft>
                <a:spcPts val="600"/>
              </a:spcAft>
            </a:pPr>
            <a:endParaRPr lang="en-US" sz="2000" dirty="0">
              <a:solidFill>
                <a:schemeClr val="bg1"/>
              </a:solidFill>
              <a:cs typeface="Calibri"/>
            </a:endParaRPr>
          </a:p>
          <a:p>
            <a:pPr marL="342900" indent="-342900">
              <a:spcAft>
                <a:spcPts val="600"/>
              </a:spcAft>
              <a:buFont typeface="Arial"/>
              <a:buChar char="•"/>
            </a:pPr>
            <a:r>
              <a:rPr lang="en-US" sz="2000" dirty="0">
                <a:solidFill>
                  <a:schemeClr val="bg1"/>
                </a:solidFill>
                <a:cs typeface="Calibri"/>
              </a:rPr>
              <a:t>The US state/possession you regard as your permanent home is filled in from earlier; to update, go to </a:t>
            </a:r>
            <a:r>
              <a:rPr lang="en-US" sz="2000" b="1" dirty="0">
                <a:solidFill>
                  <a:schemeClr val="bg1"/>
                </a:solidFill>
                <a:cs typeface="Calibri"/>
              </a:rPr>
              <a:t>Extended Profile</a:t>
            </a:r>
          </a:p>
          <a:p>
            <a:pPr marL="342900" indent="-342900">
              <a:spcAft>
                <a:spcPts val="600"/>
              </a:spcAft>
              <a:buFont typeface="Arial"/>
              <a:buChar char="•"/>
            </a:pPr>
            <a:r>
              <a:rPr lang="en-US" sz="2000" dirty="0">
                <a:solidFill>
                  <a:schemeClr val="bg1"/>
                </a:solidFill>
                <a:cs typeface="Calibri"/>
              </a:rPr>
              <a:t>If your permanent home is </a:t>
            </a:r>
            <a:r>
              <a:rPr lang="en-US" sz="2000" b="1" dirty="0">
                <a:solidFill>
                  <a:schemeClr val="bg1"/>
                </a:solidFill>
                <a:cs typeface="Calibri"/>
              </a:rPr>
              <a:t>California, </a:t>
            </a:r>
            <a:r>
              <a:rPr lang="en-US" sz="2000" dirty="0">
                <a:solidFill>
                  <a:schemeClr val="bg1"/>
                </a:solidFill>
                <a:cs typeface="Calibri"/>
              </a:rPr>
              <a:t>you'll be prompted to:</a:t>
            </a:r>
          </a:p>
          <a:p>
            <a:pPr marL="800100" lvl="1" indent="-342900">
              <a:spcAft>
                <a:spcPts val="600"/>
              </a:spcAft>
              <a:buFont typeface="Arial"/>
              <a:buChar char="•"/>
            </a:pPr>
            <a:r>
              <a:rPr lang="en-US" sz="2000" dirty="0">
                <a:solidFill>
                  <a:schemeClr val="bg1"/>
                </a:solidFill>
                <a:cs typeface="Calibri"/>
              </a:rPr>
              <a:t>Indicate whether you claim California residency</a:t>
            </a:r>
            <a:endParaRPr lang="en-US" sz="2000" b="1" dirty="0">
              <a:solidFill>
                <a:schemeClr val="bg1"/>
              </a:solidFill>
              <a:cs typeface="Calibri"/>
            </a:endParaRPr>
          </a:p>
          <a:p>
            <a:pPr marL="800100" lvl="1" indent="-342900">
              <a:spcAft>
                <a:spcPts val="600"/>
              </a:spcAft>
              <a:buFont typeface="Arial"/>
              <a:buChar char="•"/>
            </a:pPr>
            <a:r>
              <a:rPr lang="en-US" sz="2000" dirty="0">
                <a:solidFill>
                  <a:schemeClr val="bg1"/>
                </a:solidFill>
                <a:cs typeface="Calibri"/>
              </a:rPr>
              <a:t>Indicate if you've lived in CA continuously since birth </a:t>
            </a:r>
            <a:br>
              <a:rPr lang="en-US" sz="2000" dirty="0">
                <a:solidFill>
                  <a:schemeClr val="bg1"/>
                </a:solidFill>
                <a:cs typeface="Calibri"/>
              </a:rPr>
            </a:br>
            <a:r>
              <a:rPr lang="en-US" sz="2000" dirty="0">
                <a:solidFill>
                  <a:schemeClr val="bg1"/>
                </a:solidFill>
                <a:cs typeface="Calibri"/>
              </a:rPr>
              <a:t>(If no, you'll be asked to give the date your stay began)</a:t>
            </a:r>
          </a:p>
          <a:p>
            <a:pPr marL="342900" indent="-342900">
              <a:spcAft>
                <a:spcPts val="600"/>
              </a:spcAft>
              <a:buFont typeface="Arial"/>
              <a:buChar char="•"/>
            </a:pPr>
            <a:endParaRPr lang="en-US" sz="2000" dirty="0">
              <a:solidFill>
                <a:schemeClr val="bg1"/>
              </a:solidFill>
              <a:cs typeface="Calibri"/>
            </a:endParaRPr>
          </a:p>
        </p:txBody>
      </p:sp>
      <p:sp>
        <p:nvSpPr>
          <p:cNvPr id="13" name="Rectangle 12">
            <a:extLst>
              <a:ext uri="{FF2B5EF4-FFF2-40B4-BE49-F238E27FC236}">
                <a16:creationId xmlns:a16="http://schemas.microsoft.com/office/drawing/2014/main" id="{E500AD46-7E54-4CD7-B209-2076367F8403}"/>
              </a:ext>
            </a:extLst>
          </p:cNvPr>
          <p:cNvSpPr/>
          <p:nvPr/>
        </p:nvSpPr>
        <p:spPr>
          <a:xfrm>
            <a:off x="1144746" y="3076562"/>
            <a:ext cx="10813143" cy="492443"/>
          </a:xfrm>
          <a:prstGeom prst="rect">
            <a:avLst/>
          </a:prstGeom>
        </p:spPr>
        <p:txBody>
          <a:bodyPr wrap="square" lIns="0" tIns="0" rIns="0" bIns="0" anchor="t">
            <a:spAutoFit/>
          </a:bodyPr>
          <a:lstStyle/>
          <a:p>
            <a:pPr>
              <a:spcAft>
                <a:spcPts val="600"/>
              </a:spcAft>
            </a:pPr>
            <a:r>
              <a:rPr lang="en-US" sz="3200" b="1">
                <a:solidFill>
                  <a:srgbClr val="FFFFFF"/>
                </a:solidFill>
                <a:cs typeface="Segoe UI"/>
              </a:rPr>
              <a:t>Residency</a:t>
            </a:r>
            <a:endParaRPr lang="en-US"/>
          </a:p>
        </p:txBody>
      </p:sp>
      <p:pic>
        <p:nvPicPr>
          <p:cNvPr id="2" name="Picture 4" descr="A picture containing bird&#10;&#10;Description generated with very high confidence">
            <a:extLst>
              <a:ext uri="{FF2B5EF4-FFF2-40B4-BE49-F238E27FC236}">
                <a16:creationId xmlns:a16="http://schemas.microsoft.com/office/drawing/2014/main" id="{C5C517C8-6933-4DFC-AA56-7DBDB56F09C4}"/>
              </a:ext>
            </a:extLst>
          </p:cNvPr>
          <p:cNvPicPr>
            <a:picLocks noChangeAspect="1"/>
          </p:cNvPicPr>
          <p:nvPr/>
        </p:nvPicPr>
        <p:blipFill>
          <a:blip r:embed="rId5"/>
          <a:stretch>
            <a:fillRect/>
          </a:stretch>
        </p:blipFill>
        <p:spPr>
          <a:xfrm>
            <a:off x="7724788" y="4065560"/>
            <a:ext cx="3709187" cy="2217397"/>
          </a:xfrm>
          <a:prstGeom prst="rect">
            <a:avLst/>
          </a:prstGeom>
          <a:ln w="12700">
            <a:solidFill>
              <a:srgbClr val="D9D9D6"/>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524068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a:extLst>
              <a:ext uri="{FF2B5EF4-FFF2-40B4-BE49-F238E27FC236}">
                <a16:creationId xmlns:a16="http://schemas.microsoft.com/office/drawing/2014/main" id="{2BEC4541-C7FF-4CFD-BC90-C58B953AB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6813"/>
            <a:ext cx="12192000" cy="6804025"/>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D8B01AF1-189A-470D-A0FD-D0B5EA63100B}"/>
              </a:ext>
            </a:extLst>
          </p:cNvPr>
          <p:cNvSpPr/>
          <p:nvPr/>
        </p:nvSpPr>
        <p:spPr>
          <a:xfrm>
            <a:off x="914398" y="650017"/>
            <a:ext cx="10519577" cy="5702632"/>
          </a:xfrm>
          <a:prstGeom prst="rect">
            <a:avLst/>
          </a:prstGeom>
          <a:solidFill>
            <a:schemeClr val="bg1">
              <a:alpha val="90000"/>
            </a:schemeClr>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a:t>Human resources slide 1</a:t>
            </a:r>
          </a:p>
        </p:txBody>
      </p:sp>
      <p:sp>
        <p:nvSpPr>
          <p:cNvPr id="10" name="Rectangle 9">
            <a:extLst>
              <a:ext uri="{FF2B5EF4-FFF2-40B4-BE49-F238E27FC236}">
                <a16:creationId xmlns:a16="http://schemas.microsoft.com/office/drawing/2014/main" id="{EE67FA70-E8CC-41FE-AF0B-B8AE2465B4CA}"/>
              </a:ext>
            </a:extLst>
          </p:cNvPr>
          <p:cNvSpPr/>
          <p:nvPr/>
        </p:nvSpPr>
        <p:spPr>
          <a:xfrm>
            <a:off x="0" y="6797212"/>
            <a:ext cx="12293598" cy="227702"/>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E3F658F-9441-4938-87F7-A5F3A0B724B6}"/>
              </a:ext>
            </a:extLst>
          </p:cNvPr>
          <p:cNvSpPr/>
          <p:nvPr/>
        </p:nvSpPr>
        <p:spPr>
          <a:xfrm>
            <a:off x="1144747" y="875190"/>
            <a:ext cx="10813143" cy="492443"/>
          </a:xfrm>
          <a:prstGeom prst="rect">
            <a:avLst/>
          </a:prstGeom>
        </p:spPr>
        <p:txBody>
          <a:bodyPr wrap="square" lIns="0" tIns="0" rIns="0" bIns="0">
            <a:spAutoFit/>
          </a:bodyPr>
          <a:lstStyle/>
          <a:p>
            <a:pPr>
              <a:spcAft>
                <a:spcPts val="600"/>
              </a:spcAft>
            </a:pPr>
            <a:r>
              <a:rPr lang="en-US" sz="3200" b="1">
                <a:solidFill>
                  <a:srgbClr val="D2202E"/>
                </a:solidFill>
                <a:cs typeface="Segoe UI" panose="020B0502040204020203" pitchFamily="34" charset="0"/>
              </a:rPr>
              <a:t>Citizenship/Residency Information</a:t>
            </a:r>
          </a:p>
        </p:txBody>
      </p:sp>
      <p:pic>
        <p:nvPicPr>
          <p:cNvPr id="8" name="Picture 7">
            <a:extLst>
              <a:ext uri="{FF2B5EF4-FFF2-40B4-BE49-F238E27FC236}">
                <a16:creationId xmlns:a16="http://schemas.microsoft.com/office/drawing/2014/main" id="{285397E6-56BC-4CC7-8B83-657C47CB4187}"/>
              </a:ext>
            </a:extLst>
          </p:cNvPr>
          <p:cNvPicPr>
            <a:picLocks noChangeAspect="1"/>
          </p:cNvPicPr>
          <p:nvPr/>
        </p:nvPicPr>
        <p:blipFill rotWithShape="1">
          <a:blip r:embed="rId4"/>
          <a:srcRect r="50369" b="49315"/>
          <a:stretch/>
        </p:blipFill>
        <p:spPr>
          <a:xfrm>
            <a:off x="9596984" y="875190"/>
            <a:ext cx="1680618" cy="1738680"/>
          </a:xfrm>
          <a:prstGeom prst="rect">
            <a:avLst/>
          </a:prstGeom>
          <a:ln w="28575">
            <a:solidFill>
              <a:srgbClr val="D2202E"/>
            </a:solidFill>
          </a:ln>
        </p:spPr>
      </p:pic>
      <p:sp>
        <p:nvSpPr>
          <p:cNvPr id="11" name="Rectangle 10">
            <a:extLst>
              <a:ext uri="{FF2B5EF4-FFF2-40B4-BE49-F238E27FC236}">
                <a16:creationId xmlns:a16="http://schemas.microsoft.com/office/drawing/2014/main" id="{E6480487-B664-4ABE-B831-C05DECD33374}"/>
              </a:ext>
            </a:extLst>
          </p:cNvPr>
          <p:cNvSpPr/>
          <p:nvPr/>
        </p:nvSpPr>
        <p:spPr>
          <a:xfrm>
            <a:off x="1012720" y="2955661"/>
            <a:ext cx="9720847" cy="2749640"/>
          </a:xfrm>
          <a:prstGeom prst="rect">
            <a:avLst/>
          </a:prstGeom>
          <a:solidFill>
            <a:srgbClr val="D2202E"/>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C8DBFBC-8C48-4DD6-96F5-1608BD60D024}"/>
              </a:ext>
            </a:extLst>
          </p:cNvPr>
          <p:cNvSpPr/>
          <p:nvPr/>
        </p:nvSpPr>
        <p:spPr>
          <a:xfrm>
            <a:off x="1144747" y="1476039"/>
            <a:ext cx="9785403" cy="5324535"/>
          </a:xfrm>
          <a:prstGeom prst="rect">
            <a:avLst/>
          </a:prstGeom>
        </p:spPr>
        <p:txBody>
          <a:bodyPr wrap="square" lIns="0" tIns="0" rIns="0" bIns="0" anchor="t">
            <a:spAutoFit/>
          </a:bodyPr>
          <a:lstStyle/>
          <a:p>
            <a:pPr>
              <a:spcAft>
                <a:spcPts val="600"/>
              </a:spcAft>
            </a:pPr>
            <a:r>
              <a:rPr lang="en-US" sz="2400" b="1" i="1" dirty="0"/>
              <a:t>***For those who selected </a:t>
            </a:r>
            <a:r>
              <a:rPr lang="en-US" sz="2400" b="1" i="1" dirty="0">
                <a:solidFill>
                  <a:srgbClr val="D2202E"/>
                </a:solidFill>
              </a:rPr>
              <a:t>Yes</a:t>
            </a:r>
            <a:r>
              <a:rPr lang="en-US" sz="2400" b="1" i="1" dirty="0"/>
              <a:t> earlier to "do you have or will </a:t>
            </a:r>
            <a:br>
              <a:rPr lang="en-US" sz="2400" b="1" i="1" dirty="0"/>
            </a:br>
            <a:r>
              <a:rPr lang="en-US" sz="2400" b="1" i="1" dirty="0"/>
              <a:t>you require an F1 or J1 Visa to study at the CSU?"***</a:t>
            </a:r>
            <a:endParaRPr lang="en-US" sz="2400" b="1" i="1" dirty="0">
              <a:cs typeface="Calibri"/>
            </a:endParaRPr>
          </a:p>
          <a:p>
            <a:pPr marL="342900" indent="-342900">
              <a:spcAft>
                <a:spcPts val="600"/>
              </a:spcAft>
              <a:buFont typeface="Arial" panose="020B0604020202020204" pitchFamily="34" charset="0"/>
              <a:buChar char="•"/>
            </a:pPr>
            <a:endParaRPr lang="en-US" sz="2400" dirty="0">
              <a:solidFill>
                <a:srgbClr val="000000"/>
              </a:solidFill>
              <a:ea typeface="+mn-lt"/>
              <a:cs typeface="+mn-lt"/>
            </a:endParaRPr>
          </a:p>
          <a:p>
            <a:pPr marL="342900" indent="-342900">
              <a:spcAft>
                <a:spcPts val="600"/>
              </a:spcAft>
              <a:buFont typeface="Arial" panose="020B0604020202020204" pitchFamily="34" charset="0"/>
              <a:buChar char="•"/>
            </a:pPr>
            <a:endParaRPr lang="en-US" sz="2400" dirty="0">
              <a:solidFill>
                <a:srgbClr val="000000"/>
              </a:solidFill>
              <a:ea typeface="+mn-lt"/>
              <a:cs typeface="+mn-lt"/>
            </a:endParaRPr>
          </a:p>
          <a:p>
            <a:pPr>
              <a:spcAft>
                <a:spcPts val="600"/>
              </a:spcAft>
            </a:pPr>
            <a:endParaRPr lang="en-US" sz="2000" dirty="0">
              <a:solidFill>
                <a:schemeClr val="bg1"/>
              </a:solidFill>
              <a:cs typeface="Calibri"/>
            </a:endParaRPr>
          </a:p>
          <a:p>
            <a:pPr marL="342900" indent="-342900">
              <a:spcAft>
                <a:spcPts val="600"/>
              </a:spcAft>
              <a:buFont typeface="Arial"/>
              <a:buChar char="•"/>
            </a:pPr>
            <a:endParaRPr lang="en-US" sz="2000" b="1" dirty="0">
              <a:solidFill>
                <a:schemeClr val="bg1"/>
              </a:solidFill>
              <a:cs typeface="Calibri"/>
            </a:endParaRPr>
          </a:p>
          <a:p>
            <a:pPr marL="342900" indent="-342900">
              <a:spcAft>
                <a:spcPts val="600"/>
              </a:spcAft>
              <a:buFont typeface="Arial"/>
              <a:buChar char="•"/>
            </a:pPr>
            <a:endParaRPr lang="en-US" sz="2000" dirty="0">
              <a:solidFill>
                <a:schemeClr val="bg1"/>
              </a:solidFill>
              <a:cs typeface="Calibri"/>
            </a:endParaRPr>
          </a:p>
          <a:p>
            <a:pPr marL="342900" indent="-342900">
              <a:spcAft>
                <a:spcPts val="600"/>
              </a:spcAft>
              <a:buFont typeface="Arial"/>
              <a:buChar char="•"/>
            </a:pPr>
            <a:r>
              <a:rPr lang="en-US" sz="2000" dirty="0">
                <a:solidFill>
                  <a:schemeClr val="bg1"/>
                </a:solidFill>
                <a:cs typeface="Calibri"/>
              </a:rPr>
              <a:t>Select you</a:t>
            </a:r>
            <a:r>
              <a:rPr lang="en-US" sz="2000" b="1" dirty="0">
                <a:solidFill>
                  <a:schemeClr val="bg1"/>
                </a:solidFill>
                <a:cs typeface="Calibri"/>
              </a:rPr>
              <a:t>r country of citizenshi</a:t>
            </a:r>
            <a:r>
              <a:rPr lang="en-US" sz="2000" dirty="0">
                <a:solidFill>
                  <a:schemeClr val="bg1"/>
                </a:solidFill>
                <a:cs typeface="Calibri"/>
              </a:rPr>
              <a:t>p </a:t>
            </a:r>
            <a:br>
              <a:rPr lang="en-US" sz="2000" dirty="0">
                <a:solidFill>
                  <a:schemeClr val="bg1"/>
                </a:solidFill>
                <a:cs typeface="Calibri"/>
              </a:rPr>
            </a:br>
            <a:r>
              <a:rPr lang="en-US" sz="2000" dirty="0">
                <a:solidFill>
                  <a:schemeClr val="bg1"/>
                </a:solidFill>
                <a:cs typeface="Calibri"/>
              </a:rPr>
              <a:t>and the</a:t>
            </a:r>
            <a:r>
              <a:rPr lang="en-US" sz="2000" b="1" dirty="0">
                <a:solidFill>
                  <a:schemeClr val="bg1"/>
                </a:solidFill>
                <a:cs typeface="Calibri"/>
              </a:rPr>
              <a:t> Visa type</a:t>
            </a:r>
            <a:r>
              <a:rPr lang="en-US" sz="2000" dirty="0">
                <a:solidFill>
                  <a:schemeClr val="bg1"/>
                </a:solidFill>
                <a:cs typeface="Calibri"/>
              </a:rPr>
              <a:t> you have or will have </a:t>
            </a:r>
            <a:br>
              <a:rPr lang="en-US" sz="2000" dirty="0">
                <a:solidFill>
                  <a:schemeClr val="bg1"/>
                </a:solidFill>
                <a:cs typeface="Calibri"/>
              </a:rPr>
            </a:br>
            <a:r>
              <a:rPr lang="en-US" sz="2000" dirty="0">
                <a:solidFill>
                  <a:schemeClr val="bg1"/>
                </a:solidFill>
                <a:cs typeface="Calibri"/>
              </a:rPr>
              <a:t>when you study at the CSU (F1 or J1 Visa)</a:t>
            </a:r>
            <a:endParaRPr lang="en-US" dirty="0">
              <a:solidFill>
                <a:schemeClr val="bg1"/>
              </a:solidFill>
              <a:cs typeface="Calibri"/>
            </a:endParaRPr>
          </a:p>
          <a:p>
            <a:pPr marL="342900" indent="-342900">
              <a:spcAft>
                <a:spcPts val="600"/>
              </a:spcAft>
              <a:buFont typeface="Arial"/>
              <a:buChar char="•"/>
            </a:pPr>
            <a:r>
              <a:rPr lang="en-US" sz="2000" dirty="0">
                <a:solidFill>
                  <a:schemeClr val="bg1"/>
                </a:solidFill>
                <a:cs typeface="Calibri"/>
              </a:rPr>
              <a:t>If you already have a visa, enter the date it was issued</a:t>
            </a:r>
          </a:p>
          <a:p>
            <a:pPr marL="342900" indent="-342900">
              <a:spcAft>
                <a:spcPts val="600"/>
              </a:spcAft>
              <a:buFont typeface="Arial"/>
              <a:buChar char="•"/>
            </a:pPr>
            <a:endParaRPr lang="en-US" sz="2000" b="1" dirty="0">
              <a:solidFill>
                <a:schemeClr val="bg1"/>
              </a:solidFill>
              <a:cs typeface="Calibri"/>
            </a:endParaRPr>
          </a:p>
          <a:p>
            <a:pPr marL="342900" indent="-342900">
              <a:spcAft>
                <a:spcPts val="600"/>
              </a:spcAft>
              <a:buFont typeface="Arial"/>
              <a:buChar char="•"/>
            </a:pPr>
            <a:endParaRPr lang="en-US" sz="2000" b="1" dirty="0">
              <a:solidFill>
                <a:schemeClr val="bg1"/>
              </a:solidFill>
              <a:cs typeface="Calibri"/>
            </a:endParaRPr>
          </a:p>
          <a:p>
            <a:pPr marL="342900" indent="-342900">
              <a:spcAft>
                <a:spcPts val="600"/>
              </a:spcAft>
              <a:buFont typeface="Arial"/>
              <a:buChar char="•"/>
            </a:pPr>
            <a:endParaRPr lang="en-US" sz="2000" dirty="0">
              <a:solidFill>
                <a:schemeClr val="bg1"/>
              </a:solidFill>
              <a:cs typeface="Calibri"/>
            </a:endParaRPr>
          </a:p>
        </p:txBody>
      </p:sp>
      <p:sp>
        <p:nvSpPr>
          <p:cNvPr id="13" name="Rectangle 12">
            <a:extLst>
              <a:ext uri="{FF2B5EF4-FFF2-40B4-BE49-F238E27FC236}">
                <a16:creationId xmlns:a16="http://schemas.microsoft.com/office/drawing/2014/main" id="{E500AD46-7E54-4CD7-B209-2076367F8403}"/>
              </a:ext>
            </a:extLst>
          </p:cNvPr>
          <p:cNvSpPr/>
          <p:nvPr/>
        </p:nvSpPr>
        <p:spPr>
          <a:xfrm>
            <a:off x="1144746" y="3185419"/>
            <a:ext cx="10813143" cy="984885"/>
          </a:xfrm>
          <a:prstGeom prst="rect">
            <a:avLst/>
          </a:prstGeom>
        </p:spPr>
        <p:txBody>
          <a:bodyPr wrap="square" lIns="0" tIns="0" rIns="0" bIns="0" anchor="t">
            <a:spAutoFit/>
          </a:bodyPr>
          <a:lstStyle/>
          <a:p>
            <a:pPr>
              <a:spcAft>
                <a:spcPts val="600"/>
              </a:spcAft>
            </a:pPr>
            <a:r>
              <a:rPr lang="en-US" sz="3200" b="1">
                <a:solidFill>
                  <a:srgbClr val="FFFFFF"/>
                </a:solidFill>
                <a:cs typeface="Segoe UI"/>
              </a:rPr>
              <a:t>Citizenship </a:t>
            </a:r>
            <a:br>
              <a:rPr lang="en-US" sz="3200" b="1">
                <a:solidFill>
                  <a:srgbClr val="FFFFFF"/>
                </a:solidFill>
                <a:cs typeface="Segoe UI"/>
              </a:rPr>
            </a:br>
            <a:r>
              <a:rPr lang="en-US" sz="3200" b="1">
                <a:solidFill>
                  <a:srgbClr val="FFFFFF"/>
                </a:solidFill>
                <a:cs typeface="Segoe UI"/>
              </a:rPr>
              <a:t>(for International Applicants)</a:t>
            </a:r>
            <a:endParaRPr lang="en-US"/>
          </a:p>
        </p:txBody>
      </p:sp>
      <p:pic>
        <p:nvPicPr>
          <p:cNvPr id="2" name="Picture 4" descr="A screenshot of a cell phone&#10;&#10;Description generated with high confidence">
            <a:extLst>
              <a:ext uri="{FF2B5EF4-FFF2-40B4-BE49-F238E27FC236}">
                <a16:creationId xmlns:a16="http://schemas.microsoft.com/office/drawing/2014/main" id="{68412FBC-F39E-4CF4-AC27-268D5D5E6411}"/>
              </a:ext>
            </a:extLst>
          </p:cNvPr>
          <p:cNvPicPr>
            <a:picLocks noChangeAspect="1"/>
          </p:cNvPicPr>
          <p:nvPr/>
        </p:nvPicPr>
        <p:blipFill>
          <a:blip r:embed="rId5"/>
          <a:stretch>
            <a:fillRect/>
          </a:stretch>
        </p:blipFill>
        <p:spPr>
          <a:xfrm>
            <a:off x="6141884" y="2792833"/>
            <a:ext cx="5127523" cy="2444011"/>
          </a:xfrm>
          <a:prstGeom prst="rect">
            <a:avLst/>
          </a:prstGeom>
          <a:ln w="12700">
            <a:solidFill>
              <a:srgbClr val="D9D9D6"/>
            </a:solidFill>
          </a:ln>
        </p:spPr>
      </p:pic>
    </p:spTree>
    <p:extLst>
      <p:ext uri="{BB962C8B-B14F-4D97-AF65-F5344CB8AC3E}">
        <p14:creationId xmlns:p14="http://schemas.microsoft.com/office/powerpoint/2010/main" val="32915723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a:extLst>
              <a:ext uri="{FF2B5EF4-FFF2-40B4-BE49-F238E27FC236}">
                <a16:creationId xmlns:a16="http://schemas.microsoft.com/office/drawing/2014/main" id="{2BEC4541-C7FF-4CFD-BC90-C58B953AB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69" y="-6813"/>
            <a:ext cx="12190862" cy="6804025"/>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D8B01AF1-189A-470D-A0FD-D0B5EA63100B}"/>
              </a:ext>
            </a:extLst>
          </p:cNvPr>
          <p:cNvSpPr/>
          <p:nvPr/>
        </p:nvSpPr>
        <p:spPr>
          <a:xfrm>
            <a:off x="914398" y="650017"/>
            <a:ext cx="10519577" cy="5448633"/>
          </a:xfrm>
          <a:prstGeom prst="rect">
            <a:avLst/>
          </a:prstGeom>
          <a:solidFill>
            <a:schemeClr val="bg1">
              <a:alpha val="90000"/>
            </a:schemeClr>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dirty="0"/>
              <a:t>Human resources slide 1</a:t>
            </a:r>
          </a:p>
        </p:txBody>
      </p:sp>
      <p:sp>
        <p:nvSpPr>
          <p:cNvPr id="10" name="Rectangle 9">
            <a:extLst>
              <a:ext uri="{FF2B5EF4-FFF2-40B4-BE49-F238E27FC236}">
                <a16:creationId xmlns:a16="http://schemas.microsoft.com/office/drawing/2014/main" id="{EE67FA70-E8CC-41FE-AF0B-B8AE2465B4CA}"/>
              </a:ext>
            </a:extLst>
          </p:cNvPr>
          <p:cNvSpPr/>
          <p:nvPr/>
        </p:nvSpPr>
        <p:spPr>
          <a:xfrm>
            <a:off x="0" y="6797212"/>
            <a:ext cx="12293598" cy="227702"/>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9E3F658F-9441-4938-87F7-A5F3A0B724B6}"/>
              </a:ext>
            </a:extLst>
          </p:cNvPr>
          <p:cNvSpPr/>
          <p:nvPr/>
        </p:nvSpPr>
        <p:spPr>
          <a:xfrm>
            <a:off x="1144747" y="875190"/>
            <a:ext cx="10813143" cy="492443"/>
          </a:xfrm>
          <a:prstGeom prst="rect">
            <a:avLst/>
          </a:prstGeom>
        </p:spPr>
        <p:txBody>
          <a:bodyPr wrap="square" lIns="0" tIns="0" rIns="0" bIns="0">
            <a:spAutoFit/>
          </a:bodyPr>
          <a:lstStyle/>
          <a:p>
            <a:pPr>
              <a:spcAft>
                <a:spcPts val="600"/>
              </a:spcAft>
            </a:pPr>
            <a:r>
              <a:rPr lang="en-US" sz="3200" b="1" dirty="0">
                <a:solidFill>
                  <a:srgbClr val="D2202E"/>
                </a:solidFill>
                <a:cs typeface="Segoe UI" panose="020B0502040204020203" pitchFamily="34" charset="0"/>
              </a:rPr>
              <a:t>Race &amp; Ethnicity</a:t>
            </a:r>
          </a:p>
        </p:txBody>
      </p:sp>
      <p:sp>
        <p:nvSpPr>
          <p:cNvPr id="34" name="Rectangle 33">
            <a:extLst>
              <a:ext uri="{FF2B5EF4-FFF2-40B4-BE49-F238E27FC236}">
                <a16:creationId xmlns:a16="http://schemas.microsoft.com/office/drawing/2014/main" id="{AC8DBFBC-8C48-4DD6-96F5-1608BD60D024}"/>
              </a:ext>
            </a:extLst>
          </p:cNvPr>
          <p:cNvSpPr/>
          <p:nvPr/>
        </p:nvSpPr>
        <p:spPr>
          <a:xfrm>
            <a:off x="1144747" y="1476039"/>
            <a:ext cx="7699439" cy="2816156"/>
          </a:xfrm>
          <a:prstGeom prst="rect">
            <a:avLst/>
          </a:prstGeom>
          <a:ln>
            <a:noFill/>
          </a:ln>
        </p:spPr>
        <p:txBody>
          <a:bodyPr wrap="square" lIns="0" tIns="0" rIns="0" bIns="0" anchor="t">
            <a:spAutoFit/>
          </a:bodyPr>
          <a:lstStyle/>
          <a:p>
            <a:pPr marL="342900" indent="-342900">
              <a:spcAft>
                <a:spcPts val="600"/>
              </a:spcAft>
              <a:buFont typeface="Arial" panose="020B0604020202020204" pitchFamily="34" charset="0"/>
              <a:buChar char="•"/>
            </a:pPr>
            <a:r>
              <a:rPr lang="en-US" sz="2800" dirty="0"/>
              <a:t>Complete the questions on this section.</a:t>
            </a:r>
          </a:p>
          <a:p>
            <a:pPr marL="342900" indent="-342900">
              <a:spcAft>
                <a:spcPts val="600"/>
              </a:spcAft>
              <a:buFont typeface="Arial" panose="020B0604020202020204" pitchFamily="34" charset="0"/>
              <a:buChar char="•"/>
            </a:pPr>
            <a:r>
              <a:rPr lang="en-US" sz="2800" dirty="0">
                <a:cs typeface="Calibri"/>
              </a:rPr>
              <a:t>This section will </a:t>
            </a:r>
            <a:r>
              <a:rPr lang="en-US" sz="2800" b="1" dirty="0">
                <a:cs typeface="Calibri"/>
              </a:rPr>
              <a:t>not</a:t>
            </a:r>
            <a:r>
              <a:rPr lang="en-US" sz="2800" dirty="0">
                <a:cs typeface="Calibri"/>
              </a:rPr>
              <a:t> be used to determine eligibility for admissions.</a:t>
            </a:r>
          </a:p>
          <a:p>
            <a:pPr marL="342900" indent="-342900">
              <a:spcAft>
                <a:spcPts val="600"/>
              </a:spcAft>
              <a:buFont typeface="Arial" panose="020B0604020202020204" pitchFamily="34" charset="0"/>
              <a:buChar char="•"/>
            </a:pPr>
            <a:r>
              <a:rPr lang="en-US" sz="2800" dirty="0">
                <a:cs typeface="Calibri"/>
              </a:rPr>
              <a:t>This information may be used to help provide you additional support.</a:t>
            </a:r>
          </a:p>
          <a:p>
            <a:pPr marL="342900" indent="-342900">
              <a:spcAft>
                <a:spcPts val="600"/>
              </a:spcAft>
              <a:buFont typeface="Arial" panose="020B0604020202020204" pitchFamily="34" charset="0"/>
              <a:buChar char="•"/>
            </a:pPr>
            <a:endParaRPr lang="en-US" sz="2800" dirty="0"/>
          </a:p>
        </p:txBody>
      </p:sp>
      <p:pic>
        <p:nvPicPr>
          <p:cNvPr id="8" name="Picture 7">
            <a:extLst>
              <a:ext uri="{FF2B5EF4-FFF2-40B4-BE49-F238E27FC236}">
                <a16:creationId xmlns:a16="http://schemas.microsoft.com/office/drawing/2014/main" id="{285397E6-56BC-4CC7-8B83-657C47CB4187}"/>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596984" y="875190"/>
            <a:ext cx="1680618" cy="1738680"/>
          </a:xfrm>
          <a:prstGeom prst="rect">
            <a:avLst/>
          </a:prstGeom>
          <a:ln w="28575">
            <a:solidFill>
              <a:srgbClr val="D2202E"/>
            </a:solidFill>
          </a:ln>
        </p:spPr>
      </p:pic>
    </p:spTree>
    <p:extLst>
      <p:ext uri="{BB962C8B-B14F-4D97-AF65-F5344CB8AC3E}">
        <p14:creationId xmlns:p14="http://schemas.microsoft.com/office/powerpoint/2010/main" val="26214034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a:extLst>
              <a:ext uri="{FF2B5EF4-FFF2-40B4-BE49-F238E27FC236}">
                <a16:creationId xmlns:a16="http://schemas.microsoft.com/office/drawing/2014/main" id="{2BEC4541-C7FF-4CFD-BC90-C58B953AB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69" y="-6813"/>
            <a:ext cx="12190862" cy="6804025"/>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D8B01AF1-189A-470D-A0FD-D0B5EA63100B}"/>
              </a:ext>
            </a:extLst>
          </p:cNvPr>
          <p:cNvSpPr/>
          <p:nvPr/>
        </p:nvSpPr>
        <p:spPr>
          <a:xfrm>
            <a:off x="914398" y="650017"/>
            <a:ext cx="10519577" cy="5448633"/>
          </a:xfrm>
          <a:prstGeom prst="rect">
            <a:avLst/>
          </a:prstGeom>
          <a:solidFill>
            <a:schemeClr val="bg1">
              <a:alpha val="90000"/>
            </a:schemeClr>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dirty="0"/>
              <a:t>Human resources slide 1</a:t>
            </a:r>
          </a:p>
        </p:txBody>
      </p:sp>
      <p:sp>
        <p:nvSpPr>
          <p:cNvPr id="10" name="Rectangle 9">
            <a:extLst>
              <a:ext uri="{FF2B5EF4-FFF2-40B4-BE49-F238E27FC236}">
                <a16:creationId xmlns:a16="http://schemas.microsoft.com/office/drawing/2014/main" id="{EE67FA70-E8CC-41FE-AF0B-B8AE2465B4CA}"/>
              </a:ext>
            </a:extLst>
          </p:cNvPr>
          <p:cNvSpPr/>
          <p:nvPr/>
        </p:nvSpPr>
        <p:spPr>
          <a:xfrm>
            <a:off x="0" y="6797212"/>
            <a:ext cx="12293598" cy="227702"/>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9E3F658F-9441-4938-87F7-A5F3A0B724B6}"/>
              </a:ext>
            </a:extLst>
          </p:cNvPr>
          <p:cNvSpPr/>
          <p:nvPr/>
        </p:nvSpPr>
        <p:spPr>
          <a:xfrm>
            <a:off x="1144747" y="875190"/>
            <a:ext cx="10813143" cy="492443"/>
          </a:xfrm>
          <a:prstGeom prst="rect">
            <a:avLst/>
          </a:prstGeom>
        </p:spPr>
        <p:txBody>
          <a:bodyPr wrap="square" lIns="0" tIns="0" rIns="0" bIns="0">
            <a:spAutoFit/>
          </a:bodyPr>
          <a:lstStyle/>
          <a:p>
            <a:pPr>
              <a:spcAft>
                <a:spcPts val="600"/>
              </a:spcAft>
            </a:pPr>
            <a:r>
              <a:rPr lang="en-US" sz="3200" b="1" dirty="0">
                <a:solidFill>
                  <a:srgbClr val="D2202E"/>
                </a:solidFill>
                <a:cs typeface="Segoe UI" panose="020B0502040204020203" pitchFamily="34" charset="0"/>
              </a:rPr>
              <a:t>Parent / Guardian Information</a:t>
            </a:r>
          </a:p>
        </p:txBody>
      </p:sp>
      <p:sp>
        <p:nvSpPr>
          <p:cNvPr id="34" name="Rectangle 33">
            <a:extLst>
              <a:ext uri="{FF2B5EF4-FFF2-40B4-BE49-F238E27FC236}">
                <a16:creationId xmlns:a16="http://schemas.microsoft.com/office/drawing/2014/main" id="{AC8DBFBC-8C48-4DD6-96F5-1608BD60D024}"/>
              </a:ext>
            </a:extLst>
          </p:cNvPr>
          <p:cNvSpPr/>
          <p:nvPr/>
        </p:nvSpPr>
        <p:spPr>
          <a:xfrm>
            <a:off x="1144747" y="1476039"/>
            <a:ext cx="7928322" cy="4185761"/>
          </a:xfrm>
          <a:prstGeom prst="rect">
            <a:avLst/>
          </a:prstGeom>
        </p:spPr>
        <p:txBody>
          <a:bodyPr wrap="square" lIns="0" tIns="0" rIns="0" bIns="0" anchor="t">
            <a:spAutoFit/>
          </a:bodyPr>
          <a:lstStyle/>
          <a:p>
            <a:pPr marL="342900" indent="-342900">
              <a:spcAft>
                <a:spcPts val="600"/>
              </a:spcAft>
              <a:buFont typeface="Arial" panose="020B0604020202020204" pitchFamily="34" charset="0"/>
              <a:buChar char="•"/>
            </a:pPr>
            <a:r>
              <a:rPr lang="en-US" sz="2800" dirty="0">
                <a:cs typeface="Calibri"/>
              </a:rPr>
              <a:t>If you are a dependent, you must enter at least one parent / guardian's information in this section. </a:t>
            </a:r>
            <a:endParaRPr lang="en-US" sz="2800" dirty="0"/>
          </a:p>
          <a:p>
            <a:pPr marL="342900" indent="-342900">
              <a:spcAft>
                <a:spcPts val="600"/>
              </a:spcAft>
              <a:buFont typeface="Arial" panose="020B0604020202020204" pitchFamily="34" charset="0"/>
              <a:buChar char="•"/>
            </a:pPr>
            <a:r>
              <a:rPr lang="en-US" sz="2800" dirty="0"/>
              <a:t>If you are considered independent, you can opt out of this section if you wish.</a:t>
            </a:r>
            <a:endParaRPr lang="en-US" sz="2800" dirty="0">
              <a:cs typeface="Calibri"/>
            </a:endParaRPr>
          </a:p>
          <a:p>
            <a:pPr marL="342900" indent="-342900">
              <a:spcAft>
                <a:spcPts val="600"/>
              </a:spcAft>
              <a:buFont typeface="Arial" panose="020B0604020202020204" pitchFamily="34" charset="0"/>
              <a:buChar char="•"/>
            </a:pPr>
            <a:r>
              <a:rPr lang="en-US" sz="2800" b="1" dirty="0">
                <a:solidFill>
                  <a:srgbClr val="D2202E"/>
                </a:solidFill>
              </a:rPr>
              <a:t>Unsure of how to answer at this moment?</a:t>
            </a:r>
            <a:r>
              <a:rPr lang="en-US" sz="2800" dirty="0"/>
              <a:t> You can move onto the other sections and come back to this later. </a:t>
            </a:r>
            <a:r>
              <a:rPr lang="en-US" sz="2800" b="1" u="sng" dirty="0"/>
              <a:t>You cannot submit your application until you complete this section.</a:t>
            </a:r>
            <a:endParaRPr lang="en-US" sz="2800" u="sng">
              <a:cs typeface="Calibri" panose="020F0502020204030204"/>
            </a:endParaRPr>
          </a:p>
          <a:p>
            <a:pPr marL="342900" indent="-342900">
              <a:spcAft>
                <a:spcPts val="600"/>
              </a:spcAft>
              <a:buFont typeface="Arial" panose="020B0604020202020204" pitchFamily="34" charset="0"/>
              <a:buChar char="•"/>
            </a:pPr>
            <a:endParaRPr lang="en-US" sz="2800" dirty="0">
              <a:cs typeface="Segoe UI" panose="020B0502040204020203" pitchFamily="34" charset="0"/>
            </a:endParaRPr>
          </a:p>
        </p:txBody>
      </p:sp>
      <p:pic>
        <p:nvPicPr>
          <p:cNvPr id="8" name="Picture 7">
            <a:extLst>
              <a:ext uri="{FF2B5EF4-FFF2-40B4-BE49-F238E27FC236}">
                <a16:creationId xmlns:a16="http://schemas.microsoft.com/office/drawing/2014/main" id="{285397E6-56BC-4CC7-8B83-657C47CB4187}"/>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596984" y="875190"/>
            <a:ext cx="1680618" cy="1738680"/>
          </a:xfrm>
          <a:prstGeom prst="rect">
            <a:avLst/>
          </a:prstGeom>
          <a:ln w="28575">
            <a:solidFill>
              <a:srgbClr val="D2202E"/>
            </a:solidFill>
          </a:ln>
        </p:spPr>
      </p:pic>
    </p:spTree>
    <p:extLst>
      <p:ext uri="{BB962C8B-B14F-4D97-AF65-F5344CB8AC3E}">
        <p14:creationId xmlns:p14="http://schemas.microsoft.com/office/powerpoint/2010/main" val="32731688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a:extLst>
              <a:ext uri="{FF2B5EF4-FFF2-40B4-BE49-F238E27FC236}">
                <a16:creationId xmlns:a16="http://schemas.microsoft.com/office/drawing/2014/main" id="{2BEC4541-C7FF-4CFD-BC90-C58B953AB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6813"/>
            <a:ext cx="12192000" cy="6804025"/>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D8B01AF1-189A-470D-A0FD-D0B5EA63100B}"/>
              </a:ext>
            </a:extLst>
          </p:cNvPr>
          <p:cNvSpPr/>
          <p:nvPr/>
        </p:nvSpPr>
        <p:spPr>
          <a:xfrm>
            <a:off x="914398" y="650017"/>
            <a:ext cx="10519577" cy="5448633"/>
          </a:xfrm>
          <a:prstGeom prst="rect">
            <a:avLst/>
          </a:prstGeom>
          <a:solidFill>
            <a:schemeClr val="bg1">
              <a:alpha val="90000"/>
            </a:schemeClr>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a:t>Human resources slide 1</a:t>
            </a:r>
          </a:p>
        </p:txBody>
      </p:sp>
      <p:sp>
        <p:nvSpPr>
          <p:cNvPr id="10" name="Rectangle 9">
            <a:extLst>
              <a:ext uri="{FF2B5EF4-FFF2-40B4-BE49-F238E27FC236}">
                <a16:creationId xmlns:a16="http://schemas.microsoft.com/office/drawing/2014/main" id="{EE67FA70-E8CC-41FE-AF0B-B8AE2465B4CA}"/>
              </a:ext>
            </a:extLst>
          </p:cNvPr>
          <p:cNvSpPr/>
          <p:nvPr/>
        </p:nvSpPr>
        <p:spPr>
          <a:xfrm>
            <a:off x="0" y="6797212"/>
            <a:ext cx="12293598" cy="227702"/>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E3F658F-9441-4938-87F7-A5F3A0B724B6}"/>
              </a:ext>
            </a:extLst>
          </p:cNvPr>
          <p:cNvSpPr/>
          <p:nvPr/>
        </p:nvSpPr>
        <p:spPr>
          <a:xfrm>
            <a:off x="1144747" y="875190"/>
            <a:ext cx="10813143" cy="492443"/>
          </a:xfrm>
          <a:prstGeom prst="rect">
            <a:avLst/>
          </a:prstGeom>
        </p:spPr>
        <p:txBody>
          <a:bodyPr wrap="square" lIns="0" tIns="0" rIns="0" bIns="0">
            <a:spAutoFit/>
          </a:bodyPr>
          <a:lstStyle/>
          <a:p>
            <a:pPr>
              <a:spcAft>
                <a:spcPts val="600"/>
              </a:spcAft>
            </a:pPr>
            <a:r>
              <a:rPr lang="en-US" sz="3200" b="1">
                <a:solidFill>
                  <a:srgbClr val="D2202E"/>
                </a:solidFill>
                <a:cs typeface="Segoe UI" panose="020B0502040204020203" pitchFamily="34" charset="0"/>
              </a:rPr>
              <a:t>Other Information</a:t>
            </a:r>
          </a:p>
        </p:txBody>
      </p:sp>
      <p:sp>
        <p:nvSpPr>
          <p:cNvPr id="34" name="Rectangle 33">
            <a:extLst>
              <a:ext uri="{FF2B5EF4-FFF2-40B4-BE49-F238E27FC236}">
                <a16:creationId xmlns:a16="http://schemas.microsoft.com/office/drawing/2014/main" id="{AC8DBFBC-8C48-4DD6-96F5-1608BD60D024}"/>
              </a:ext>
            </a:extLst>
          </p:cNvPr>
          <p:cNvSpPr/>
          <p:nvPr/>
        </p:nvSpPr>
        <p:spPr>
          <a:xfrm>
            <a:off x="1144747" y="1476039"/>
            <a:ext cx="7699439" cy="3754874"/>
          </a:xfrm>
          <a:prstGeom prst="rect">
            <a:avLst/>
          </a:prstGeom>
        </p:spPr>
        <p:txBody>
          <a:bodyPr wrap="square" lIns="0" tIns="0" rIns="0" bIns="0" anchor="t">
            <a:spAutoFit/>
          </a:bodyPr>
          <a:lstStyle/>
          <a:p>
            <a:pPr>
              <a:spcAft>
                <a:spcPts val="600"/>
              </a:spcAft>
            </a:pPr>
            <a:r>
              <a:rPr lang="en-US" sz="2800" dirty="0"/>
              <a:t>Social Security (SSN)</a:t>
            </a:r>
            <a:endParaRPr lang="en-US" dirty="0">
              <a:cs typeface="Calibri" panose="020F0502020204030204"/>
            </a:endParaRPr>
          </a:p>
          <a:p>
            <a:pPr marL="342900" indent="-342900">
              <a:spcAft>
                <a:spcPts val="600"/>
              </a:spcAft>
              <a:buFont typeface="Arial" panose="020B0604020202020204" pitchFamily="34" charset="0"/>
              <a:buChar char="•"/>
            </a:pPr>
            <a:r>
              <a:rPr lang="en-US" sz="2800" dirty="0"/>
              <a:t>Carefully type in your SSN if you have one.</a:t>
            </a:r>
            <a:endParaRPr lang="en-US" dirty="0"/>
          </a:p>
          <a:p>
            <a:pPr marL="342900" indent="-342900">
              <a:spcAft>
                <a:spcPts val="600"/>
              </a:spcAft>
              <a:buFont typeface="Arial" panose="020B0604020202020204" pitchFamily="34" charset="0"/>
              <a:buChar char="•"/>
            </a:pPr>
            <a:r>
              <a:rPr lang="en-US" sz="2800" dirty="0"/>
              <a:t>Incorrect or missing information could delay your admission or require you to turn in additional documentation.</a:t>
            </a:r>
            <a:endParaRPr lang="en-US" dirty="0">
              <a:cs typeface="Calibri" panose="020F0502020204030204"/>
            </a:endParaRPr>
          </a:p>
          <a:p>
            <a:pPr marL="342900" indent="-342900">
              <a:spcAft>
                <a:spcPts val="600"/>
              </a:spcAft>
              <a:buFont typeface="Arial" panose="020B0604020202020204" pitchFamily="34" charset="0"/>
              <a:buChar char="•"/>
            </a:pPr>
            <a:r>
              <a:rPr lang="en-US" sz="2800" dirty="0">
                <a:cs typeface="Segoe UI"/>
              </a:rPr>
              <a:t>Enter your SSN If you have qualified for DACA and been issued a SSN.</a:t>
            </a:r>
            <a:r>
              <a:rPr lang="en-US" sz="2800" dirty="0">
                <a:solidFill>
                  <a:srgbClr val="7030A0"/>
                </a:solidFill>
                <a:cs typeface="Segoe UI"/>
              </a:rPr>
              <a:t> </a:t>
            </a:r>
            <a:endParaRPr lang="en-US" sz="2800" dirty="0">
              <a:cs typeface="Segoe UI" panose="020B0502040204020203" pitchFamily="34" charset="0"/>
            </a:endParaRPr>
          </a:p>
          <a:p>
            <a:pPr marL="342900" indent="-342900">
              <a:spcAft>
                <a:spcPts val="600"/>
              </a:spcAft>
              <a:buFont typeface="Arial" panose="020B0604020202020204" pitchFamily="34" charset="0"/>
              <a:buChar char="•"/>
            </a:pPr>
            <a:endParaRPr lang="en-US" sz="2800" dirty="0">
              <a:cs typeface="Segoe UI" panose="020B0502040204020203" pitchFamily="34" charset="0"/>
            </a:endParaRPr>
          </a:p>
        </p:txBody>
      </p:sp>
      <p:pic>
        <p:nvPicPr>
          <p:cNvPr id="8" name="Picture 7">
            <a:extLst>
              <a:ext uri="{FF2B5EF4-FFF2-40B4-BE49-F238E27FC236}">
                <a16:creationId xmlns:a16="http://schemas.microsoft.com/office/drawing/2014/main" id="{285397E6-56BC-4CC7-8B83-657C47CB4187}"/>
              </a:ext>
            </a:extLst>
          </p:cNvPr>
          <p:cNvPicPr>
            <a:picLocks noChangeAspect="1"/>
          </p:cNvPicPr>
          <p:nvPr/>
        </p:nvPicPr>
        <p:blipFill rotWithShape="1">
          <a:blip r:embed="rId4"/>
          <a:srcRect r="50369" b="49315"/>
          <a:stretch/>
        </p:blipFill>
        <p:spPr>
          <a:xfrm>
            <a:off x="9596984" y="875190"/>
            <a:ext cx="1680618" cy="1738680"/>
          </a:xfrm>
          <a:prstGeom prst="rect">
            <a:avLst/>
          </a:prstGeom>
          <a:ln w="28575">
            <a:solidFill>
              <a:srgbClr val="D2202E"/>
            </a:solidFill>
          </a:ln>
        </p:spPr>
      </p:pic>
    </p:spTree>
    <p:extLst>
      <p:ext uri="{BB962C8B-B14F-4D97-AF65-F5344CB8AC3E}">
        <p14:creationId xmlns:p14="http://schemas.microsoft.com/office/powerpoint/2010/main" val="3446351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Image result for california state university">
            <a:extLst>
              <a:ext uri="{FF2B5EF4-FFF2-40B4-BE49-F238E27FC236}">
                <a16:creationId xmlns:a16="http://schemas.microsoft.com/office/drawing/2014/main" id="{2BEC4541-C7FF-4CFD-BC90-C58B953AB4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6813"/>
            <a:ext cx="12192000" cy="680402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defPPr>
              <a:defRPr lang="en-US"/>
            </a:defPPr>
            <a:lvl1pPr algn="l" defTabSz="914099" rtl="0" eaLnBrk="0" fontAlgn="base" hangingPunct="0">
              <a:spcBef>
                <a:spcPct val="0"/>
              </a:spcBef>
              <a:spcAft>
                <a:spcPct val="0"/>
              </a:spcAft>
              <a:defRPr sz="1750" kern="1200">
                <a:solidFill>
                  <a:schemeClr val="tx1"/>
                </a:solidFill>
                <a:latin typeface="Calibri" charset="0"/>
                <a:ea typeface="+mn-ea"/>
                <a:cs typeface="+mn-cs"/>
              </a:defRPr>
            </a:lvl1pPr>
            <a:lvl2pPr marL="456388" indent="-75404" algn="l" defTabSz="914099" rtl="0" eaLnBrk="0" fontAlgn="base" hangingPunct="0">
              <a:spcBef>
                <a:spcPct val="0"/>
              </a:spcBef>
              <a:spcAft>
                <a:spcPct val="0"/>
              </a:spcAft>
              <a:defRPr sz="1750" kern="1200">
                <a:solidFill>
                  <a:schemeClr val="tx1"/>
                </a:solidFill>
                <a:latin typeface="Calibri" charset="0"/>
                <a:ea typeface="+mn-ea"/>
                <a:cs typeface="+mn-cs"/>
              </a:defRPr>
            </a:lvl2pPr>
            <a:lvl3pPr marL="914099" indent="-152130" algn="l" defTabSz="914099" rtl="0" eaLnBrk="0" fontAlgn="base" hangingPunct="0">
              <a:spcBef>
                <a:spcPct val="0"/>
              </a:spcBef>
              <a:spcAft>
                <a:spcPct val="0"/>
              </a:spcAft>
              <a:defRPr sz="1750" kern="1200">
                <a:solidFill>
                  <a:schemeClr val="tx1"/>
                </a:solidFill>
                <a:latin typeface="Calibri" charset="0"/>
                <a:ea typeface="+mn-ea"/>
                <a:cs typeface="+mn-cs"/>
              </a:defRPr>
            </a:lvl3pPr>
            <a:lvl4pPr marL="1370487" indent="-227533" algn="l" defTabSz="914099" rtl="0" eaLnBrk="0" fontAlgn="base" hangingPunct="0">
              <a:spcBef>
                <a:spcPct val="0"/>
              </a:spcBef>
              <a:spcAft>
                <a:spcPct val="0"/>
              </a:spcAft>
              <a:defRPr sz="1750" kern="1200">
                <a:solidFill>
                  <a:schemeClr val="tx1"/>
                </a:solidFill>
                <a:latin typeface="Calibri" charset="0"/>
                <a:ea typeface="+mn-ea"/>
                <a:cs typeface="+mn-cs"/>
              </a:defRPr>
            </a:lvl4pPr>
            <a:lvl5pPr marL="1828198" indent="-304259" algn="l" defTabSz="914099" rtl="0" eaLnBrk="0" fontAlgn="base" hangingPunct="0">
              <a:spcBef>
                <a:spcPct val="0"/>
              </a:spcBef>
              <a:spcAft>
                <a:spcPct val="0"/>
              </a:spcAft>
              <a:defRPr sz="1750" kern="1200">
                <a:solidFill>
                  <a:schemeClr val="tx1"/>
                </a:solidFill>
                <a:latin typeface="Calibri" charset="0"/>
                <a:ea typeface="+mn-ea"/>
                <a:cs typeface="+mn-cs"/>
              </a:defRPr>
            </a:lvl5pPr>
            <a:lvl6pPr marL="1904924" algn="l" defTabSz="761970" rtl="0" eaLnBrk="1" latinLnBrk="0" hangingPunct="1">
              <a:defRPr sz="1750" kern="1200">
                <a:solidFill>
                  <a:schemeClr val="tx1"/>
                </a:solidFill>
                <a:latin typeface="Calibri" charset="0"/>
                <a:ea typeface="+mn-ea"/>
                <a:cs typeface="+mn-cs"/>
              </a:defRPr>
            </a:lvl6pPr>
            <a:lvl7pPr marL="2285909" algn="l" defTabSz="761970" rtl="0" eaLnBrk="1" latinLnBrk="0" hangingPunct="1">
              <a:defRPr sz="1750" kern="1200">
                <a:solidFill>
                  <a:schemeClr val="tx1"/>
                </a:solidFill>
                <a:latin typeface="Calibri" charset="0"/>
                <a:ea typeface="+mn-ea"/>
                <a:cs typeface="+mn-cs"/>
              </a:defRPr>
            </a:lvl7pPr>
            <a:lvl8pPr marL="2666893" algn="l" defTabSz="761970" rtl="0" eaLnBrk="1" latinLnBrk="0" hangingPunct="1">
              <a:defRPr sz="1750" kern="1200">
                <a:solidFill>
                  <a:schemeClr val="tx1"/>
                </a:solidFill>
                <a:latin typeface="Calibri" charset="0"/>
                <a:ea typeface="+mn-ea"/>
                <a:cs typeface="+mn-cs"/>
              </a:defRPr>
            </a:lvl8pPr>
            <a:lvl9pPr marL="3047878" algn="l" defTabSz="761970" rtl="0" eaLnBrk="1" latinLnBrk="0" hangingPunct="1">
              <a:defRPr sz="1750" kern="1200">
                <a:solidFill>
                  <a:schemeClr val="tx1"/>
                </a:solidFill>
                <a:latin typeface="Calibri" charset="0"/>
                <a:ea typeface="+mn-ea"/>
                <a:cs typeface="+mn-cs"/>
              </a:defRPr>
            </a:lvl9pPr>
          </a:lstStyle>
          <a:p>
            <a:r>
              <a:rPr lang="en-US" dirty="0"/>
              <a:t>Human resources slide 1</a:t>
            </a:r>
          </a:p>
        </p:txBody>
      </p:sp>
      <p:sp>
        <p:nvSpPr>
          <p:cNvPr id="10" name="Rectangle 9">
            <a:extLst>
              <a:ext uri="{FF2B5EF4-FFF2-40B4-BE49-F238E27FC236}">
                <a16:creationId xmlns:a16="http://schemas.microsoft.com/office/drawing/2014/main" id="{EE67FA70-E8CC-41FE-AF0B-B8AE2465B4CA}"/>
              </a:ext>
            </a:extLst>
          </p:cNvPr>
          <p:cNvSpPr/>
          <p:nvPr/>
        </p:nvSpPr>
        <p:spPr>
          <a:xfrm>
            <a:off x="1" y="4184284"/>
            <a:ext cx="12191999" cy="2603581"/>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914099" rtl="0" eaLnBrk="0" fontAlgn="base" hangingPunct="0">
              <a:spcBef>
                <a:spcPct val="0"/>
              </a:spcBef>
              <a:spcAft>
                <a:spcPct val="0"/>
              </a:spcAft>
              <a:defRPr sz="1750" kern="1200">
                <a:solidFill>
                  <a:schemeClr val="tx1"/>
                </a:solidFill>
                <a:latin typeface="Calibri" charset="0"/>
                <a:ea typeface="+mn-ea"/>
                <a:cs typeface="+mn-cs"/>
              </a:defRPr>
            </a:lvl1pPr>
            <a:lvl2pPr marL="456388" indent="-75404" algn="l" defTabSz="914099" rtl="0" eaLnBrk="0" fontAlgn="base" hangingPunct="0">
              <a:spcBef>
                <a:spcPct val="0"/>
              </a:spcBef>
              <a:spcAft>
                <a:spcPct val="0"/>
              </a:spcAft>
              <a:defRPr sz="1750" kern="1200">
                <a:solidFill>
                  <a:schemeClr val="tx1"/>
                </a:solidFill>
                <a:latin typeface="Calibri" charset="0"/>
                <a:ea typeface="+mn-ea"/>
                <a:cs typeface="+mn-cs"/>
              </a:defRPr>
            </a:lvl2pPr>
            <a:lvl3pPr marL="914099" indent="-152130" algn="l" defTabSz="914099" rtl="0" eaLnBrk="0" fontAlgn="base" hangingPunct="0">
              <a:spcBef>
                <a:spcPct val="0"/>
              </a:spcBef>
              <a:spcAft>
                <a:spcPct val="0"/>
              </a:spcAft>
              <a:defRPr sz="1750" kern="1200">
                <a:solidFill>
                  <a:schemeClr val="tx1"/>
                </a:solidFill>
                <a:latin typeface="Calibri" charset="0"/>
                <a:ea typeface="+mn-ea"/>
                <a:cs typeface="+mn-cs"/>
              </a:defRPr>
            </a:lvl3pPr>
            <a:lvl4pPr marL="1370487" indent="-227533" algn="l" defTabSz="914099" rtl="0" eaLnBrk="0" fontAlgn="base" hangingPunct="0">
              <a:spcBef>
                <a:spcPct val="0"/>
              </a:spcBef>
              <a:spcAft>
                <a:spcPct val="0"/>
              </a:spcAft>
              <a:defRPr sz="1750" kern="1200">
                <a:solidFill>
                  <a:schemeClr val="tx1"/>
                </a:solidFill>
                <a:latin typeface="Calibri" charset="0"/>
                <a:ea typeface="+mn-ea"/>
                <a:cs typeface="+mn-cs"/>
              </a:defRPr>
            </a:lvl4pPr>
            <a:lvl5pPr marL="1828198" indent="-304259" algn="l" defTabSz="914099" rtl="0" eaLnBrk="0" fontAlgn="base" hangingPunct="0">
              <a:spcBef>
                <a:spcPct val="0"/>
              </a:spcBef>
              <a:spcAft>
                <a:spcPct val="0"/>
              </a:spcAft>
              <a:defRPr sz="1750" kern="1200">
                <a:solidFill>
                  <a:schemeClr val="tx1"/>
                </a:solidFill>
                <a:latin typeface="Calibri" charset="0"/>
                <a:ea typeface="+mn-ea"/>
                <a:cs typeface="+mn-cs"/>
              </a:defRPr>
            </a:lvl5pPr>
            <a:lvl6pPr marL="1904924" algn="l" defTabSz="761970" rtl="0" eaLnBrk="1" latinLnBrk="0" hangingPunct="1">
              <a:defRPr sz="1750" kern="1200">
                <a:solidFill>
                  <a:schemeClr val="tx1"/>
                </a:solidFill>
                <a:latin typeface="Calibri" charset="0"/>
                <a:ea typeface="+mn-ea"/>
                <a:cs typeface="+mn-cs"/>
              </a:defRPr>
            </a:lvl6pPr>
            <a:lvl7pPr marL="2285909" algn="l" defTabSz="761970" rtl="0" eaLnBrk="1" latinLnBrk="0" hangingPunct="1">
              <a:defRPr sz="1750" kern="1200">
                <a:solidFill>
                  <a:schemeClr val="tx1"/>
                </a:solidFill>
                <a:latin typeface="Calibri" charset="0"/>
                <a:ea typeface="+mn-ea"/>
                <a:cs typeface="+mn-cs"/>
              </a:defRPr>
            </a:lvl7pPr>
            <a:lvl8pPr marL="2666893" algn="l" defTabSz="761970" rtl="0" eaLnBrk="1" latinLnBrk="0" hangingPunct="1">
              <a:defRPr sz="1750" kern="1200">
                <a:solidFill>
                  <a:schemeClr val="tx1"/>
                </a:solidFill>
                <a:latin typeface="Calibri" charset="0"/>
                <a:ea typeface="+mn-ea"/>
                <a:cs typeface="+mn-cs"/>
              </a:defRPr>
            </a:lvl8pPr>
            <a:lvl9pPr marL="3047878" algn="l" defTabSz="761970" rtl="0" eaLnBrk="1" latinLnBrk="0" hangingPunct="1">
              <a:defRPr sz="1750" kern="1200">
                <a:solidFill>
                  <a:schemeClr val="tx1"/>
                </a:solidFill>
                <a:latin typeface="Calibri" charset="0"/>
                <a:ea typeface="+mn-ea"/>
                <a:cs typeface="+mn-cs"/>
              </a:defRPr>
            </a:lvl9pPr>
          </a:lstStyle>
          <a:p>
            <a:pPr algn="ctr" defTabSz="1219151" eaLnBrk="1" fontAlgn="auto" hangingPunct="1">
              <a:spcBef>
                <a:spcPts val="0"/>
              </a:spcBef>
              <a:spcAft>
                <a:spcPts val="0"/>
              </a:spcAft>
            </a:pPr>
            <a:endParaRPr lang="en-US" sz="1400" kern="0" dirty="0">
              <a:solidFill>
                <a:prstClr val="white"/>
              </a:solidFill>
              <a:latin typeface="Arial"/>
              <a:sym typeface="Arial"/>
            </a:endParaRPr>
          </a:p>
        </p:txBody>
      </p:sp>
      <p:sp>
        <p:nvSpPr>
          <p:cNvPr id="43" name="Rectangle 42">
            <a:extLst>
              <a:ext uri="{FF2B5EF4-FFF2-40B4-BE49-F238E27FC236}">
                <a16:creationId xmlns:a16="http://schemas.microsoft.com/office/drawing/2014/main" id="{D8B01AF1-189A-470D-A0FD-D0B5EA63100B}"/>
              </a:ext>
            </a:extLst>
          </p:cNvPr>
          <p:cNvSpPr/>
          <p:nvPr/>
        </p:nvSpPr>
        <p:spPr>
          <a:xfrm>
            <a:off x="148343" y="213681"/>
            <a:ext cx="11612272" cy="6363035"/>
          </a:xfrm>
          <a:prstGeom prst="rect">
            <a:avLst/>
          </a:prstGeom>
          <a:solidFill>
            <a:schemeClr val="bg1">
              <a:alpha val="90000"/>
            </a:schemeClr>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914099" rtl="0" eaLnBrk="0" fontAlgn="base" hangingPunct="0">
              <a:spcBef>
                <a:spcPct val="0"/>
              </a:spcBef>
              <a:spcAft>
                <a:spcPct val="0"/>
              </a:spcAft>
              <a:defRPr sz="1750" kern="1200">
                <a:solidFill>
                  <a:schemeClr val="tx1"/>
                </a:solidFill>
                <a:latin typeface="Calibri" charset="0"/>
                <a:ea typeface="+mn-ea"/>
                <a:cs typeface="+mn-cs"/>
              </a:defRPr>
            </a:lvl1pPr>
            <a:lvl2pPr marL="456388" indent="-75404" algn="l" defTabSz="914099" rtl="0" eaLnBrk="0" fontAlgn="base" hangingPunct="0">
              <a:spcBef>
                <a:spcPct val="0"/>
              </a:spcBef>
              <a:spcAft>
                <a:spcPct val="0"/>
              </a:spcAft>
              <a:defRPr sz="1750" kern="1200">
                <a:solidFill>
                  <a:schemeClr val="tx1"/>
                </a:solidFill>
                <a:latin typeface="Calibri" charset="0"/>
                <a:ea typeface="+mn-ea"/>
                <a:cs typeface="+mn-cs"/>
              </a:defRPr>
            </a:lvl2pPr>
            <a:lvl3pPr marL="914099" indent="-152130" algn="l" defTabSz="914099" rtl="0" eaLnBrk="0" fontAlgn="base" hangingPunct="0">
              <a:spcBef>
                <a:spcPct val="0"/>
              </a:spcBef>
              <a:spcAft>
                <a:spcPct val="0"/>
              </a:spcAft>
              <a:defRPr sz="1750" kern="1200">
                <a:solidFill>
                  <a:schemeClr val="tx1"/>
                </a:solidFill>
                <a:latin typeface="Calibri" charset="0"/>
                <a:ea typeface="+mn-ea"/>
                <a:cs typeface="+mn-cs"/>
              </a:defRPr>
            </a:lvl3pPr>
            <a:lvl4pPr marL="1370487" indent="-227533" algn="l" defTabSz="914099" rtl="0" eaLnBrk="0" fontAlgn="base" hangingPunct="0">
              <a:spcBef>
                <a:spcPct val="0"/>
              </a:spcBef>
              <a:spcAft>
                <a:spcPct val="0"/>
              </a:spcAft>
              <a:defRPr sz="1750" kern="1200">
                <a:solidFill>
                  <a:schemeClr val="tx1"/>
                </a:solidFill>
                <a:latin typeface="Calibri" charset="0"/>
                <a:ea typeface="+mn-ea"/>
                <a:cs typeface="+mn-cs"/>
              </a:defRPr>
            </a:lvl4pPr>
            <a:lvl5pPr marL="1828198" indent="-304259" algn="l" defTabSz="914099" rtl="0" eaLnBrk="0" fontAlgn="base" hangingPunct="0">
              <a:spcBef>
                <a:spcPct val="0"/>
              </a:spcBef>
              <a:spcAft>
                <a:spcPct val="0"/>
              </a:spcAft>
              <a:defRPr sz="1750" kern="1200">
                <a:solidFill>
                  <a:schemeClr val="tx1"/>
                </a:solidFill>
                <a:latin typeface="Calibri" charset="0"/>
                <a:ea typeface="+mn-ea"/>
                <a:cs typeface="+mn-cs"/>
              </a:defRPr>
            </a:lvl5pPr>
            <a:lvl6pPr marL="1904924" algn="l" defTabSz="761970" rtl="0" eaLnBrk="1" latinLnBrk="0" hangingPunct="1">
              <a:defRPr sz="1750" kern="1200">
                <a:solidFill>
                  <a:schemeClr val="tx1"/>
                </a:solidFill>
                <a:latin typeface="Calibri" charset="0"/>
                <a:ea typeface="+mn-ea"/>
                <a:cs typeface="+mn-cs"/>
              </a:defRPr>
            </a:lvl6pPr>
            <a:lvl7pPr marL="2285909" algn="l" defTabSz="761970" rtl="0" eaLnBrk="1" latinLnBrk="0" hangingPunct="1">
              <a:defRPr sz="1750" kern="1200">
                <a:solidFill>
                  <a:schemeClr val="tx1"/>
                </a:solidFill>
                <a:latin typeface="Calibri" charset="0"/>
                <a:ea typeface="+mn-ea"/>
                <a:cs typeface="+mn-cs"/>
              </a:defRPr>
            </a:lvl7pPr>
            <a:lvl8pPr marL="2666893" algn="l" defTabSz="761970" rtl="0" eaLnBrk="1" latinLnBrk="0" hangingPunct="1">
              <a:defRPr sz="1750" kern="1200">
                <a:solidFill>
                  <a:schemeClr val="tx1"/>
                </a:solidFill>
                <a:latin typeface="Calibri" charset="0"/>
                <a:ea typeface="+mn-ea"/>
                <a:cs typeface="+mn-cs"/>
              </a:defRPr>
            </a:lvl8pPr>
            <a:lvl9pPr marL="3047878" algn="l" defTabSz="761970" rtl="0" eaLnBrk="1" latinLnBrk="0" hangingPunct="1">
              <a:defRPr sz="1750" kern="1200">
                <a:solidFill>
                  <a:schemeClr val="tx1"/>
                </a:solidFill>
                <a:latin typeface="Calibri" charset="0"/>
                <a:ea typeface="+mn-ea"/>
                <a:cs typeface="+mn-cs"/>
              </a:defRPr>
            </a:lvl9pPr>
          </a:lstStyle>
          <a:p>
            <a:pPr algn="ctr" defTabSz="1219151" eaLnBrk="1" fontAlgn="auto" hangingPunct="1">
              <a:spcBef>
                <a:spcPts val="0"/>
              </a:spcBef>
              <a:spcAft>
                <a:spcPts val="0"/>
              </a:spcAft>
            </a:pPr>
            <a:endParaRPr lang="en-US" sz="1400" kern="0" dirty="0">
              <a:solidFill>
                <a:prstClr val="white"/>
              </a:solidFill>
              <a:latin typeface="Arial"/>
              <a:sym typeface="Arial"/>
            </a:endParaRPr>
          </a:p>
        </p:txBody>
      </p:sp>
      <p:pic>
        <p:nvPicPr>
          <p:cNvPr id="6" name="Picture 5">
            <a:extLst>
              <a:ext uri="{FF2B5EF4-FFF2-40B4-BE49-F238E27FC236}">
                <a16:creationId xmlns:a16="http://schemas.microsoft.com/office/drawing/2014/main" id="{DBD2149A-0ED9-BC3C-F751-42B08870C713}"/>
              </a:ext>
            </a:extLst>
          </p:cNvPr>
          <p:cNvPicPr>
            <a:picLocks noChangeAspect="1"/>
          </p:cNvPicPr>
          <p:nvPr/>
        </p:nvPicPr>
        <p:blipFill>
          <a:blip r:embed="rId4"/>
          <a:stretch>
            <a:fillRect/>
          </a:stretch>
        </p:blipFill>
        <p:spPr>
          <a:xfrm>
            <a:off x="431385" y="1486486"/>
            <a:ext cx="5532438" cy="1992313"/>
          </a:xfrm>
          <a:prstGeom prst="rect">
            <a:avLst/>
          </a:prstGeom>
        </p:spPr>
      </p:pic>
      <p:pic>
        <p:nvPicPr>
          <p:cNvPr id="4" name="Picture 3">
            <a:extLst>
              <a:ext uri="{FF2B5EF4-FFF2-40B4-BE49-F238E27FC236}">
                <a16:creationId xmlns:a16="http://schemas.microsoft.com/office/drawing/2014/main" id="{BF3C11A9-F657-EBA6-5725-0B411281F9D8}"/>
              </a:ext>
            </a:extLst>
          </p:cNvPr>
          <p:cNvPicPr>
            <a:picLocks noChangeAspect="1"/>
          </p:cNvPicPr>
          <p:nvPr/>
        </p:nvPicPr>
        <p:blipFill>
          <a:blip r:embed="rId5"/>
          <a:stretch>
            <a:fillRect/>
          </a:stretch>
        </p:blipFill>
        <p:spPr>
          <a:xfrm>
            <a:off x="148342" y="3401577"/>
            <a:ext cx="9356460" cy="3097917"/>
          </a:xfrm>
          <a:prstGeom prst="rect">
            <a:avLst/>
          </a:prstGeom>
        </p:spPr>
      </p:pic>
      <p:sp>
        <p:nvSpPr>
          <p:cNvPr id="28" name="Rectangle 27">
            <a:extLst>
              <a:ext uri="{FF2B5EF4-FFF2-40B4-BE49-F238E27FC236}">
                <a16:creationId xmlns:a16="http://schemas.microsoft.com/office/drawing/2014/main" id="{9E3F658F-9441-4938-87F7-A5F3A0B724B6}"/>
              </a:ext>
            </a:extLst>
          </p:cNvPr>
          <p:cNvSpPr/>
          <p:nvPr/>
        </p:nvSpPr>
        <p:spPr>
          <a:xfrm>
            <a:off x="313428" y="394010"/>
            <a:ext cx="7634182" cy="564257"/>
          </a:xfrm>
          <a:prstGeom prst="rect">
            <a:avLst/>
          </a:prstGeom>
        </p:spPr>
        <p:txBody>
          <a:bodyPr wrap="square" lIns="0" tIns="0" rIns="0" bIns="0">
            <a:spAutoFit/>
          </a:bodyPr>
          <a:lstStyle>
            <a:defPPr>
              <a:defRPr lang="en-US"/>
            </a:defPPr>
            <a:lvl1pPr algn="l" defTabSz="914099" rtl="0" eaLnBrk="0" fontAlgn="base" hangingPunct="0">
              <a:spcBef>
                <a:spcPct val="0"/>
              </a:spcBef>
              <a:spcAft>
                <a:spcPct val="0"/>
              </a:spcAft>
              <a:defRPr sz="1750" kern="1200">
                <a:solidFill>
                  <a:schemeClr val="tx1"/>
                </a:solidFill>
                <a:latin typeface="Calibri" charset="0"/>
                <a:ea typeface="+mn-ea"/>
                <a:cs typeface="+mn-cs"/>
              </a:defRPr>
            </a:lvl1pPr>
            <a:lvl2pPr marL="456388" indent="-75404" algn="l" defTabSz="914099" rtl="0" eaLnBrk="0" fontAlgn="base" hangingPunct="0">
              <a:spcBef>
                <a:spcPct val="0"/>
              </a:spcBef>
              <a:spcAft>
                <a:spcPct val="0"/>
              </a:spcAft>
              <a:defRPr sz="1750" kern="1200">
                <a:solidFill>
                  <a:schemeClr val="tx1"/>
                </a:solidFill>
                <a:latin typeface="Calibri" charset="0"/>
                <a:ea typeface="+mn-ea"/>
                <a:cs typeface="+mn-cs"/>
              </a:defRPr>
            </a:lvl2pPr>
            <a:lvl3pPr marL="914099" indent="-152130" algn="l" defTabSz="914099" rtl="0" eaLnBrk="0" fontAlgn="base" hangingPunct="0">
              <a:spcBef>
                <a:spcPct val="0"/>
              </a:spcBef>
              <a:spcAft>
                <a:spcPct val="0"/>
              </a:spcAft>
              <a:defRPr sz="1750" kern="1200">
                <a:solidFill>
                  <a:schemeClr val="tx1"/>
                </a:solidFill>
                <a:latin typeface="Calibri" charset="0"/>
                <a:ea typeface="+mn-ea"/>
                <a:cs typeface="+mn-cs"/>
              </a:defRPr>
            </a:lvl3pPr>
            <a:lvl4pPr marL="1370487" indent="-227533" algn="l" defTabSz="914099" rtl="0" eaLnBrk="0" fontAlgn="base" hangingPunct="0">
              <a:spcBef>
                <a:spcPct val="0"/>
              </a:spcBef>
              <a:spcAft>
                <a:spcPct val="0"/>
              </a:spcAft>
              <a:defRPr sz="1750" kern="1200">
                <a:solidFill>
                  <a:schemeClr val="tx1"/>
                </a:solidFill>
                <a:latin typeface="Calibri" charset="0"/>
                <a:ea typeface="+mn-ea"/>
                <a:cs typeface="+mn-cs"/>
              </a:defRPr>
            </a:lvl4pPr>
            <a:lvl5pPr marL="1828198" indent="-304259" algn="l" defTabSz="914099" rtl="0" eaLnBrk="0" fontAlgn="base" hangingPunct="0">
              <a:spcBef>
                <a:spcPct val="0"/>
              </a:spcBef>
              <a:spcAft>
                <a:spcPct val="0"/>
              </a:spcAft>
              <a:defRPr sz="1750" kern="1200">
                <a:solidFill>
                  <a:schemeClr val="tx1"/>
                </a:solidFill>
                <a:latin typeface="Calibri" charset="0"/>
                <a:ea typeface="+mn-ea"/>
                <a:cs typeface="+mn-cs"/>
              </a:defRPr>
            </a:lvl5pPr>
            <a:lvl6pPr marL="1904924" algn="l" defTabSz="761970" rtl="0" eaLnBrk="1" latinLnBrk="0" hangingPunct="1">
              <a:defRPr sz="1750" kern="1200">
                <a:solidFill>
                  <a:schemeClr val="tx1"/>
                </a:solidFill>
                <a:latin typeface="Calibri" charset="0"/>
                <a:ea typeface="+mn-ea"/>
                <a:cs typeface="+mn-cs"/>
              </a:defRPr>
            </a:lvl6pPr>
            <a:lvl7pPr marL="2285909" algn="l" defTabSz="761970" rtl="0" eaLnBrk="1" latinLnBrk="0" hangingPunct="1">
              <a:defRPr sz="1750" kern="1200">
                <a:solidFill>
                  <a:schemeClr val="tx1"/>
                </a:solidFill>
                <a:latin typeface="Calibri" charset="0"/>
                <a:ea typeface="+mn-ea"/>
                <a:cs typeface="+mn-cs"/>
              </a:defRPr>
            </a:lvl7pPr>
            <a:lvl8pPr marL="2666893" algn="l" defTabSz="761970" rtl="0" eaLnBrk="1" latinLnBrk="0" hangingPunct="1">
              <a:defRPr sz="1750" kern="1200">
                <a:solidFill>
                  <a:schemeClr val="tx1"/>
                </a:solidFill>
                <a:latin typeface="Calibri" charset="0"/>
                <a:ea typeface="+mn-ea"/>
                <a:cs typeface="+mn-cs"/>
              </a:defRPr>
            </a:lvl8pPr>
            <a:lvl9pPr marL="3047878" algn="l" defTabSz="761970" rtl="0" eaLnBrk="1" latinLnBrk="0" hangingPunct="1">
              <a:defRPr sz="1750" kern="1200">
                <a:solidFill>
                  <a:schemeClr val="tx1"/>
                </a:solidFill>
                <a:latin typeface="Calibri" charset="0"/>
                <a:ea typeface="+mn-ea"/>
                <a:cs typeface="+mn-cs"/>
              </a:defRPr>
            </a:lvl9pPr>
          </a:lstStyle>
          <a:p>
            <a:pPr defTabSz="1219151" eaLnBrk="1" fontAlgn="auto" hangingPunct="1">
              <a:spcBef>
                <a:spcPts val="0"/>
              </a:spcBef>
              <a:spcAft>
                <a:spcPts val="600"/>
              </a:spcAft>
            </a:pPr>
            <a:r>
              <a:rPr lang="en-US" sz="3667" b="1" kern="0" dirty="0">
                <a:solidFill>
                  <a:srgbClr val="D2202E"/>
                </a:solidFill>
                <a:latin typeface="Roboto" panose="02000000000000000000" pitchFamily="2" charset="0"/>
                <a:ea typeface="Roboto" panose="02000000000000000000" pitchFamily="2" charset="0"/>
                <a:cs typeface="Segoe UI" panose="020B0502040204020203" pitchFamily="34" charset="0"/>
                <a:sym typeface="Arial"/>
              </a:rPr>
              <a:t>Academic Infractions and Conduct</a:t>
            </a:r>
          </a:p>
        </p:txBody>
      </p:sp>
      <p:sp>
        <p:nvSpPr>
          <p:cNvPr id="2" name="TextBox 1">
            <a:extLst>
              <a:ext uri="{FF2B5EF4-FFF2-40B4-BE49-F238E27FC236}">
                <a16:creationId xmlns:a16="http://schemas.microsoft.com/office/drawing/2014/main" id="{9F2C90A1-5C7A-ACC2-0E96-A96423B80158}"/>
              </a:ext>
            </a:extLst>
          </p:cNvPr>
          <p:cNvSpPr txBox="1"/>
          <p:nvPr/>
        </p:nvSpPr>
        <p:spPr>
          <a:xfrm>
            <a:off x="6073780" y="1620768"/>
            <a:ext cx="3766457" cy="1569660"/>
          </a:xfrm>
          <a:prstGeom prst="rect">
            <a:avLst/>
          </a:prstGeom>
          <a:noFill/>
        </p:spPr>
        <p:txBody>
          <a:bodyPr wrap="square" rtlCol="0">
            <a:spAutoFit/>
          </a:bodyPr>
          <a:lstStyle/>
          <a:p>
            <a:r>
              <a:rPr lang="en-US" sz="2400" dirty="0"/>
              <a:t>Academic infractions such as probation, disqualification, etc. are typically notated on your college transcript(s)</a:t>
            </a:r>
          </a:p>
        </p:txBody>
      </p:sp>
      <p:pic>
        <p:nvPicPr>
          <p:cNvPr id="5" name="Picture 4">
            <a:extLst>
              <a:ext uri="{FF2B5EF4-FFF2-40B4-BE49-F238E27FC236}">
                <a16:creationId xmlns:a16="http://schemas.microsoft.com/office/drawing/2014/main" id="{B3CAE901-E8FF-3E52-90C5-864F640066F6}"/>
              </a:ext>
            </a:extLst>
          </p:cNvPr>
          <p:cNvPicPr>
            <a:picLocks noChangeAspect="1"/>
          </p:cNvPicPr>
          <p:nvPr/>
        </p:nvPicPr>
        <p:blipFill rotWithShape="1">
          <a:blip r:embed="rId6"/>
          <a:srcRect r="50369" b="49315"/>
          <a:stretch/>
        </p:blipFill>
        <p:spPr>
          <a:xfrm>
            <a:off x="10005697" y="376000"/>
            <a:ext cx="1680618" cy="1738680"/>
          </a:xfrm>
          <a:prstGeom prst="rect">
            <a:avLst/>
          </a:prstGeom>
          <a:ln w="28575">
            <a:solidFill>
              <a:srgbClr val="D2202E"/>
            </a:solidFill>
          </a:ln>
        </p:spPr>
      </p:pic>
    </p:spTree>
    <p:extLst>
      <p:ext uri="{BB962C8B-B14F-4D97-AF65-F5344CB8AC3E}">
        <p14:creationId xmlns:p14="http://schemas.microsoft.com/office/powerpoint/2010/main" val="37720272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a:extLst>
              <a:ext uri="{FF2B5EF4-FFF2-40B4-BE49-F238E27FC236}">
                <a16:creationId xmlns:a16="http://schemas.microsoft.com/office/drawing/2014/main" id="{2BEC4541-C7FF-4CFD-BC90-C58B953AB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6813"/>
            <a:ext cx="12192000" cy="6804025"/>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D8B01AF1-189A-470D-A0FD-D0B5EA63100B}"/>
              </a:ext>
            </a:extLst>
          </p:cNvPr>
          <p:cNvSpPr/>
          <p:nvPr/>
        </p:nvSpPr>
        <p:spPr>
          <a:xfrm>
            <a:off x="914398" y="650017"/>
            <a:ext cx="10519577" cy="5448633"/>
          </a:xfrm>
          <a:prstGeom prst="rect">
            <a:avLst/>
          </a:prstGeom>
          <a:solidFill>
            <a:schemeClr val="bg1">
              <a:alpha val="90000"/>
            </a:schemeClr>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a:t>Human resources slide 1</a:t>
            </a:r>
          </a:p>
        </p:txBody>
      </p:sp>
      <p:sp>
        <p:nvSpPr>
          <p:cNvPr id="10" name="Rectangle 9">
            <a:extLst>
              <a:ext uri="{FF2B5EF4-FFF2-40B4-BE49-F238E27FC236}">
                <a16:creationId xmlns:a16="http://schemas.microsoft.com/office/drawing/2014/main" id="{EE67FA70-E8CC-41FE-AF0B-B8AE2465B4CA}"/>
              </a:ext>
            </a:extLst>
          </p:cNvPr>
          <p:cNvSpPr/>
          <p:nvPr/>
        </p:nvSpPr>
        <p:spPr>
          <a:xfrm>
            <a:off x="0" y="6797212"/>
            <a:ext cx="12293598" cy="227702"/>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E3F658F-9441-4938-87F7-A5F3A0B724B6}"/>
              </a:ext>
            </a:extLst>
          </p:cNvPr>
          <p:cNvSpPr/>
          <p:nvPr/>
        </p:nvSpPr>
        <p:spPr>
          <a:xfrm>
            <a:off x="1144747" y="875190"/>
            <a:ext cx="10813143" cy="492443"/>
          </a:xfrm>
          <a:prstGeom prst="rect">
            <a:avLst/>
          </a:prstGeom>
        </p:spPr>
        <p:txBody>
          <a:bodyPr wrap="square" lIns="0" tIns="0" rIns="0" bIns="0">
            <a:spAutoFit/>
          </a:bodyPr>
          <a:lstStyle/>
          <a:p>
            <a:pPr>
              <a:spcAft>
                <a:spcPts val="600"/>
              </a:spcAft>
            </a:pPr>
            <a:r>
              <a:rPr lang="en-US" sz="3200" b="1">
                <a:solidFill>
                  <a:srgbClr val="D2202E"/>
                </a:solidFill>
                <a:cs typeface="Segoe UI" panose="020B0502040204020203" pitchFamily="34" charset="0"/>
              </a:rPr>
              <a:t>Financial and Parental Information</a:t>
            </a:r>
          </a:p>
        </p:txBody>
      </p:sp>
      <p:sp>
        <p:nvSpPr>
          <p:cNvPr id="34" name="Rectangle 33">
            <a:extLst>
              <a:ext uri="{FF2B5EF4-FFF2-40B4-BE49-F238E27FC236}">
                <a16:creationId xmlns:a16="http://schemas.microsoft.com/office/drawing/2014/main" id="{AC8DBFBC-8C48-4DD6-96F5-1608BD60D024}"/>
              </a:ext>
            </a:extLst>
          </p:cNvPr>
          <p:cNvSpPr/>
          <p:nvPr/>
        </p:nvSpPr>
        <p:spPr>
          <a:xfrm>
            <a:off x="1144747" y="1476039"/>
            <a:ext cx="9726645" cy="5709255"/>
          </a:xfrm>
          <a:prstGeom prst="rect">
            <a:avLst/>
          </a:prstGeom>
        </p:spPr>
        <p:txBody>
          <a:bodyPr wrap="square" lIns="0" tIns="0" rIns="0" bIns="0" anchor="t">
            <a:spAutoFit/>
          </a:bodyPr>
          <a:lstStyle/>
          <a:p>
            <a:pPr marL="342900" indent="-342900">
              <a:spcAft>
                <a:spcPts val="600"/>
              </a:spcAft>
              <a:buFont typeface="Arial" panose="020B0604020202020204" pitchFamily="34" charset="0"/>
              <a:buChar char="•"/>
            </a:pPr>
            <a:r>
              <a:rPr lang="en-US" sz="2800" dirty="0"/>
              <a:t>Complete this section. This information is not used to </a:t>
            </a:r>
            <a:br>
              <a:rPr lang="en-US" sz="2800" dirty="0"/>
            </a:br>
            <a:r>
              <a:rPr lang="en-US" sz="2800" dirty="0"/>
              <a:t>determine financial aid eligibility and is used for </a:t>
            </a:r>
            <a:br>
              <a:rPr lang="en-US" sz="2800" dirty="0"/>
            </a:br>
            <a:r>
              <a:rPr lang="en-US" sz="2800" dirty="0"/>
              <a:t>information purposes only.</a:t>
            </a:r>
            <a:endParaRPr lang="en-US" sz="2800" dirty="0">
              <a:cs typeface="Calibri"/>
            </a:endParaRPr>
          </a:p>
          <a:p>
            <a:pPr marL="342900" indent="-342900">
              <a:spcAft>
                <a:spcPts val="600"/>
              </a:spcAft>
              <a:buFont typeface="Arial" panose="020B0604020202020204" pitchFamily="34" charset="0"/>
              <a:buChar char="•"/>
            </a:pPr>
            <a:r>
              <a:rPr lang="en-US" sz="2800" dirty="0">
                <a:cs typeface="Calibri"/>
              </a:rPr>
              <a:t>Read the </a:t>
            </a:r>
            <a:r>
              <a:rPr lang="en-US" sz="2800" b="1" dirty="0">
                <a:cs typeface="Calibri"/>
              </a:rPr>
              <a:t>Household Income and Size Information</a:t>
            </a:r>
            <a:r>
              <a:rPr lang="en-US" sz="2800" dirty="0">
                <a:cs typeface="Calibri"/>
              </a:rPr>
              <a:t> </a:t>
            </a:r>
            <a:br>
              <a:rPr lang="en-US" sz="2800" dirty="0">
                <a:cs typeface="Calibri"/>
              </a:rPr>
            </a:br>
            <a:r>
              <a:rPr lang="en-US" sz="2800" dirty="0">
                <a:cs typeface="Calibri"/>
              </a:rPr>
              <a:t>carefully as your answer will determine what other </a:t>
            </a:r>
            <a:br>
              <a:rPr lang="en-US" sz="2800" dirty="0">
                <a:cs typeface="Calibri"/>
              </a:rPr>
            </a:br>
            <a:r>
              <a:rPr lang="en-US" sz="2800" dirty="0">
                <a:cs typeface="Calibri"/>
              </a:rPr>
              <a:t>information you will have to provide here.</a:t>
            </a:r>
          </a:p>
          <a:p>
            <a:pPr marL="342900" indent="-342900">
              <a:spcAft>
                <a:spcPts val="600"/>
              </a:spcAft>
              <a:buFont typeface="Arial" panose="020B0604020202020204" pitchFamily="34" charset="0"/>
              <a:buChar char="•"/>
            </a:pPr>
            <a:r>
              <a:rPr lang="en-US" sz="2800" dirty="0">
                <a:cs typeface="Calibri"/>
              </a:rPr>
              <a:t>Any of the statements apply? You are considered</a:t>
            </a:r>
            <a:r>
              <a:rPr lang="en-US" sz="2800" dirty="0">
                <a:solidFill>
                  <a:srgbClr val="D2202E"/>
                </a:solidFill>
                <a:cs typeface="Calibri"/>
              </a:rPr>
              <a:t>  </a:t>
            </a:r>
            <a:r>
              <a:rPr lang="en-US" sz="2800" b="1" dirty="0">
                <a:solidFill>
                  <a:srgbClr val="D2202E"/>
                </a:solidFill>
                <a:cs typeface="Calibri"/>
              </a:rPr>
              <a:t>Independent</a:t>
            </a:r>
          </a:p>
          <a:p>
            <a:pPr marL="342900" indent="-342900">
              <a:spcAft>
                <a:spcPts val="600"/>
              </a:spcAft>
              <a:buFont typeface="Arial" panose="020B0604020202020204" pitchFamily="34" charset="0"/>
              <a:buChar char="•"/>
            </a:pPr>
            <a:r>
              <a:rPr lang="en-US" sz="2800" dirty="0">
                <a:cs typeface="Calibri"/>
              </a:rPr>
              <a:t>None of the statements apply? You are considered </a:t>
            </a:r>
            <a:r>
              <a:rPr lang="en-US" sz="2800" b="1" dirty="0">
                <a:solidFill>
                  <a:srgbClr val="D2202E"/>
                </a:solidFill>
                <a:cs typeface="Calibri"/>
              </a:rPr>
              <a:t>Dependent</a:t>
            </a:r>
            <a:endParaRPr lang="en-US" sz="2800" dirty="0">
              <a:solidFill>
                <a:srgbClr val="D2202E"/>
              </a:solidFill>
              <a:cs typeface="Calibri"/>
            </a:endParaRPr>
          </a:p>
          <a:p>
            <a:pPr marL="342900" indent="-342900">
              <a:spcAft>
                <a:spcPts val="600"/>
              </a:spcAft>
              <a:buFont typeface="Arial" panose="020B0604020202020204" pitchFamily="34" charset="0"/>
              <a:buChar char="•"/>
            </a:pPr>
            <a:endParaRPr lang="en-US" sz="2800" dirty="0">
              <a:cs typeface="Calibri"/>
            </a:endParaRPr>
          </a:p>
          <a:p>
            <a:pPr>
              <a:spcAft>
                <a:spcPts val="600"/>
              </a:spcAft>
            </a:pPr>
            <a:endParaRPr lang="en-US" sz="2800" dirty="0">
              <a:cs typeface="Segoe UI"/>
            </a:endParaRPr>
          </a:p>
          <a:p>
            <a:pPr marL="342900" indent="-342900">
              <a:spcAft>
                <a:spcPts val="600"/>
              </a:spcAft>
              <a:buFont typeface="Arial" panose="020B0604020202020204" pitchFamily="34" charset="0"/>
              <a:buChar char="•"/>
            </a:pPr>
            <a:endParaRPr lang="en-US" sz="2800" dirty="0">
              <a:cs typeface="Segoe UI" panose="020B0502040204020203" pitchFamily="34" charset="0"/>
            </a:endParaRPr>
          </a:p>
          <a:p>
            <a:pPr marL="342900" indent="-342900">
              <a:spcAft>
                <a:spcPts val="600"/>
              </a:spcAft>
              <a:buFont typeface="Arial" panose="020B0604020202020204" pitchFamily="34" charset="0"/>
              <a:buChar char="•"/>
            </a:pPr>
            <a:endParaRPr lang="en-US" sz="2800" dirty="0">
              <a:cs typeface="Segoe UI" panose="020B0502040204020203" pitchFamily="34" charset="0"/>
            </a:endParaRPr>
          </a:p>
        </p:txBody>
      </p:sp>
      <p:pic>
        <p:nvPicPr>
          <p:cNvPr id="8" name="Picture 7">
            <a:extLst>
              <a:ext uri="{FF2B5EF4-FFF2-40B4-BE49-F238E27FC236}">
                <a16:creationId xmlns:a16="http://schemas.microsoft.com/office/drawing/2014/main" id="{285397E6-56BC-4CC7-8B83-657C47CB4187}"/>
              </a:ext>
            </a:extLst>
          </p:cNvPr>
          <p:cNvPicPr>
            <a:picLocks noChangeAspect="1"/>
          </p:cNvPicPr>
          <p:nvPr/>
        </p:nvPicPr>
        <p:blipFill rotWithShape="1">
          <a:blip r:embed="rId4"/>
          <a:srcRect r="50369" b="49315"/>
          <a:stretch/>
        </p:blipFill>
        <p:spPr>
          <a:xfrm>
            <a:off x="9596984" y="875190"/>
            <a:ext cx="1680618" cy="1738680"/>
          </a:xfrm>
          <a:prstGeom prst="rect">
            <a:avLst/>
          </a:prstGeom>
          <a:ln w="28575">
            <a:solidFill>
              <a:srgbClr val="D2202E"/>
            </a:solidFill>
          </a:ln>
        </p:spPr>
      </p:pic>
    </p:spTree>
    <p:extLst>
      <p:ext uri="{BB962C8B-B14F-4D97-AF65-F5344CB8AC3E}">
        <p14:creationId xmlns:p14="http://schemas.microsoft.com/office/powerpoint/2010/main" val="3498597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2AE2E40D-0C02-493D-BB74-E9FBCD00A5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 t="7737" b="6660"/>
          <a:stretch/>
        </p:blipFill>
        <p:spPr bwMode="auto">
          <a:xfrm>
            <a:off x="-101600" y="-1"/>
            <a:ext cx="12293600" cy="7024915"/>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D8B01AF1-189A-470D-A0FD-D0B5EA63100B}"/>
              </a:ext>
            </a:extLst>
          </p:cNvPr>
          <p:cNvSpPr/>
          <p:nvPr/>
        </p:nvSpPr>
        <p:spPr>
          <a:xfrm>
            <a:off x="2138901" y="1177801"/>
            <a:ext cx="8070574" cy="4780722"/>
          </a:xfrm>
          <a:prstGeom prst="rect">
            <a:avLst/>
          </a:prstGeom>
          <a:solidFill>
            <a:schemeClr val="bg1">
              <a:alpha val="90000"/>
            </a:schemeClr>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dirty="0"/>
              <a:t>Human resources slide 1</a:t>
            </a:r>
          </a:p>
        </p:txBody>
      </p:sp>
      <p:sp>
        <p:nvSpPr>
          <p:cNvPr id="10" name="Rectangle 9">
            <a:extLst>
              <a:ext uri="{FF2B5EF4-FFF2-40B4-BE49-F238E27FC236}">
                <a16:creationId xmlns:a16="http://schemas.microsoft.com/office/drawing/2014/main" id="{EE67FA70-E8CC-41FE-AF0B-B8AE2465B4CA}"/>
              </a:ext>
            </a:extLst>
          </p:cNvPr>
          <p:cNvSpPr/>
          <p:nvPr/>
        </p:nvSpPr>
        <p:spPr>
          <a:xfrm>
            <a:off x="-116196" y="6797212"/>
            <a:ext cx="12293598" cy="227702"/>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9E3F658F-9441-4938-87F7-A5F3A0B724B6}"/>
              </a:ext>
            </a:extLst>
          </p:cNvPr>
          <p:cNvSpPr/>
          <p:nvPr/>
        </p:nvSpPr>
        <p:spPr>
          <a:xfrm>
            <a:off x="914399" y="1402973"/>
            <a:ext cx="10363204" cy="492443"/>
          </a:xfrm>
          <a:prstGeom prst="rect">
            <a:avLst/>
          </a:prstGeom>
        </p:spPr>
        <p:txBody>
          <a:bodyPr wrap="square" lIns="0" tIns="0" rIns="0" bIns="0">
            <a:spAutoFit/>
          </a:bodyPr>
          <a:lstStyle/>
          <a:p>
            <a:pPr algn="ctr">
              <a:spcAft>
                <a:spcPts val="600"/>
              </a:spcAft>
            </a:pPr>
            <a:r>
              <a:rPr lang="en-US" sz="3200" b="1" dirty="0">
                <a:cs typeface="Segoe UI" panose="020B0502040204020203" pitchFamily="34" charset="0"/>
              </a:rPr>
              <a:t>Let’s complete Part 2: Academic History</a:t>
            </a:r>
          </a:p>
        </p:txBody>
      </p:sp>
      <p:pic>
        <p:nvPicPr>
          <p:cNvPr id="9" name="Picture 8">
            <a:extLst>
              <a:ext uri="{FF2B5EF4-FFF2-40B4-BE49-F238E27FC236}">
                <a16:creationId xmlns:a16="http://schemas.microsoft.com/office/drawing/2014/main" id="{009C91C3-C3F7-4C1A-8B1E-983CB2DEBBA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432379" y="2320450"/>
            <a:ext cx="3196449" cy="3455407"/>
          </a:xfrm>
          <a:prstGeom prst="rect">
            <a:avLst/>
          </a:prstGeom>
          <a:ln w="38100">
            <a:solidFill>
              <a:srgbClr val="D2202E"/>
            </a:solidFill>
          </a:ln>
        </p:spPr>
      </p:pic>
    </p:spTree>
    <p:extLst>
      <p:ext uri="{BB962C8B-B14F-4D97-AF65-F5344CB8AC3E}">
        <p14:creationId xmlns:p14="http://schemas.microsoft.com/office/powerpoint/2010/main" val="1926995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a:extLst>
              <a:ext uri="{FF2B5EF4-FFF2-40B4-BE49-F238E27FC236}">
                <a16:creationId xmlns:a16="http://schemas.microsoft.com/office/drawing/2014/main" id="{7C7F6885-793D-47DF-8536-12B69925A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284" b="6284"/>
          <a:stretch/>
        </p:blipFill>
        <p:spPr bwMode="auto">
          <a:xfrm>
            <a:off x="-93519" y="-378777"/>
            <a:ext cx="12293598" cy="717598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F1708B06-986F-454F-B1E0-96C09CAE57C8}"/>
              </a:ext>
            </a:extLst>
          </p:cNvPr>
          <p:cNvSpPr/>
          <p:nvPr/>
        </p:nvSpPr>
        <p:spPr>
          <a:xfrm>
            <a:off x="-93519" y="6672520"/>
            <a:ext cx="12293598" cy="227702"/>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D8B01AF1-189A-470D-A0FD-D0B5EA63100B}"/>
              </a:ext>
            </a:extLst>
          </p:cNvPr>
          <p:cNvSpPr/>
          <p:nvPr/>
        </p:nvSpPr>
        <p:spPr>
          <a:xfrm>
            <a:off x="743742" y="467514"/>
            <a:ext cx="10813143" cy="5650188"/>
          </a:xfrm>
          <a:prstGeom prst="rect">
            <a:avLst/>
          </a:prstGeom>
          <a:solidFill>
            <a:schemeClr val="bg1">
              <a:alpha val="90000"/>
            </a:schemeClr>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a:t>Human resources slide 1</a:t>
            </a:r>
          </a:p>
        </p:txBody>
      </p:sp>
      <p:sp>
        <p:nvSpPr>
          <p:cNvPr id="10" name="Rectangle 9">
            <a:extLst>
              <a:ext uri="{FF2B5EF4-FFF2-40B4-BE49-F238E27FC236}">
                <a16:creationId xmlns:a16="http://schemas.microsoft.com/office/drawing/2014/main" id="{EE67FA70-E8CC-41FE-AF0B-B8AE2465B4CA}"/>
              </a:ext>
            </a:extLst>
          </p:cNvPr>
          <p:cNvSpPr/>
          <p:nvPr/>
        </p:nvSpPr>
        <p:spPr>
          <a:xfrm>
            <a:off x="0" y="6797212"/>
            <a:ext cx="12293598" cy="227702"/>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E3F658F-9441-4938-87F7-A5F3A0B724B6}"/>
              </a:ext>
            </a:extLst>
          </p:cNvPr>
          <p:cNvSpPr/>
          <p:nvPr/>
        </p:nvSpPr>
        <p:spPr>
          <a:xfrm>
            <a:off x="1144747" y="875190"/>
            <a:ext cx="10813143" cy="1061829"/>
          </a:xfrm>
          <a:prstGeom prst="rect">
            <a:avLst/>
          </a:prstGeom>
        </p:spPr>
        <p:txBody>
          <a:bodyPr wrap="square" lIns="0" tIns="0" rIns="0" bIns="0">
            <a:spAutoFit/>
          </a:bodyPr>
          <a:lstStyle/>
          <a:p>
            <a:pPr>
              <a:spcAft>
                <a:spcPts val="600"/>
              </a:spcAft>
            </a:pPr>
            <a:r>
              <a:rPr lang="en-US" sz="3200" b="1" dirty="0">
                <a:solidFill>
                  <a:srgbClr val="D2202E"/>
                </a:solidFill>
                <a:cs typeface="Segoe UI" panose="020B0502040204020203" pitchFamily="34" charset="0"/>
              </a:rPr>
              <a:t>High Schools Attended</a:t>
            </a:r>
          </a:p>
          <a:p>
            <a:pPr>
              <a:spcAft>
                <a:spcPts val="600"/>
              </a:spcAft>
            </a:pPr>
            <a:endParaRPr lang="en-US" sz="3200" b="1" dirty="0">
              <a:solidFill>
                <a:srgbClr val="D2202E"/>
              </a:solidFill>
              <a:cs typeface="Segoe UI" panose="020B0502040204020203" pitchFamily="34" charset="0"/>
            </a:endParaRPr>
          </a:p>
        </p:txBody>
      </p:sp>
      <p:sp>
        <p:nvSpPr>
          <p:cNvPr id="34" name="Rectangle 33">
            <a:extLst>
              <a:ext uri="{FF2B5EF4-FFF2-40B4-BE49-F238E27FC236}">
                <a16:creationId xmlns:a16="http://schemas.microsoft.com/office/drawing/2014/main" id="{AC8DBFBC-8C48-4DD6-96F5-1608BD60D024}"/>
              </a:ext>
            </a:extLst>
          </p:cNvPr>
          <p:cNvSpPr/>
          <p:nvPr/>
        </p:nvSpPr>
        <p:spPr>
          <a:xfrm>
            <a:off x="1136668" y="968394"/>
            <a:ext cx="8266913" cy="4770537"/>
          </a:xfrm>
          <a:prstGeom prst="rect">
            <a:avLst/>
          </a:prstGeom>
        </p:spPr>
        <p:txBody>
          <a:bodyPr wrap="square" lIns="0" tIns="0" rIns="0" bIns="0" anchor="t">
            <a:spAutoFit/>
          </a:bodyPr>
          <a:lstStyle/>
          <a:p>
            <a:pPr>
              <a:spcAft>
                <a:spcPts val="600"/>
              </a:spcAft>
            </a:pPr>
            <a:endParaRPr lang="en-US" sz="2800" dirty="0">
              <a:cs typeface="Calibri"/>
            </a:endParaRPr>
          </a:p>
          <a:p>
            <a:pPr>
              <a:spcAft>
                <a:spcPts val="600"/>
              </a:spcAft>
            </a:pPr>
            <a:r>
              <a:rPr lang="en-US" sz="2800" dirty="0">
                <a:solidFill>
                  <a:srgbClr val="000000"/>
                </a:solidFill>
                <a:cs typeface="Calibri"/>
              </a:rPr>
              <a:t>For term type, select the term type based on how many grades you earned per course in a year</a:t>
            </a:r>
          </a:p>
          <a:p>
            <a:pPr>
              <a:spcAft>
                <a:spcPts val="600"/>
              </a:spcAft>
            </a:pPr>
            <a:endParaRPr lang="en-US" sz="2800" dirty="0">
              <a:solidFill>
                <a:srgbClr val="000000"/>
              </a:solidFill>
              <a:cs typeface="Calibri"/>
            </a:endParaRPr>
          </a:p>
          <a:p>
            <a:pPr>
              <a:spcAft>
                <a:spcPts val="600"/>
              </a:spcAft>
            </a:pPr>
            <a:r>
              <a:rPr lang="en-US" sz="2800" dirty="0">
                <a:solidFill>
                  <a:srgbClr val="000000"/>
                </a:solidFill>
                <a:cs typeface="Calibri"/>
              </a:rPr>
              <a:t>Attend a high school with multiple term types? Report the high school more than once and select a different term type for each entry </a:t>
            </a:r>
          </a:p>
          <a:p>
            <a:pPr>
              <a:spcAft>
                <a:spcPts val="600"/>
              </a:spcAft>
            </a:pPr>
            <a:endParaRPr lang="en-US" sz="2800" b="1" dirty="0">
              <a:solidFill>
                <a:srgbClr val="000000"/>
              </a:solidFill>
              <a:highlight>
                <a:srgbClr val="FFFF00"/>
              </a:highlight>
              <a:cs typeface="Calibri"/>
            </a:endParaRPr>
          </a:p>
          <a:p>
            <a:pPr>
              <a:spcAft>
                <a:spcPts val="600"/>
              </a:spcAft>
            </a:pPr>
            <a:r>
              <a:rPr lang="en-US" sz="2800" i="1" dirty="0">
                <a:solidFill>
                  <a:srgbClr val="000000"/>
                </a:solidFill>
                <a:cs typeface="Calibri"/>
              </a:rPr>
              <a:t>Unsure of your term type?</a:t>
            </a:r>
          </a:p>
          <a:p>
            <a:pPr>
              <a:spcAft>
                <a:spcPts val="600"/>
              </a:spcAft>
            </a:pPr>
            <a:r>
              <a:rPr lang="en-US" sz="2800" i="1" dirty="0">
                <a:solidFill>
                  <a:srgbClr val="000000"/>
                </a:solidFill>
                <a:cs typeface="Calibri"/>
              </a:rPr>
              <a:t>See our Term Type Guide!</a:t>
            </a:r>
            <a:endParaRPr lang="en-US" sz="2800" i="1" dirty="0">
              <a:solidFill>
                <a:srgbClr val="D2202E"/>
              </a:solidFill>
              <a:cs typeface="Calibri"/>
            </a:endParaRPr>
          </a:p>
        </p:txBody>
      </p:sp>
      <p:pic>
        <p:nvPicPr>
          <p:cNvPr id="11" name="Picture 10">
            <a:extLst>
              <a:ext uri="{FF2B5EF4-FFF2-40B4-BE49-F238E27FC236}">
                <a16:creationId xmlns:a16="http://schemas.microsoft.com/office/drawing/2014/main" id="{3A4E9FA8-D18C-4BBE-BF0E-B62FFDC354B0}"/>
              </a:ext>
            </a:extLst>
          </p:cNvPr>
          <p:cNvPicPr>
            <a:picLocks noChangeAspect="1"/>
          </p:cNvPicPr>
          <p:nvPr/>
        </p:nvPicPr>
        <p:blipFill rotWithShape="1">
          <a:blip r:embed="rId4"/>
          <a:srcRect l="50551" r="1951" b="49315"/>
          <a:stretch/>
        </p:blipFill>
        <p:spPr>
          <a:xfrm>
            <a:off x="9784056" y="607000"/>
            <a:ext cx="1663621" cy="1798398"/>
          </a:xfrm>
          <a:prstGeom prst="rect">
            <a:avLst/>
          </a:prstGeom>
          <a:ln w="38100">
            <a:solidFill>
              <a:srgbClr val="D2202E"/>
            </a:solidFill>
          </a:ln>
        </p:spPr>
      </p:pic>
      <p:pic>
        <p:nvPicPr>
          <p:cNvPr id="6" name="Picture 6" descr="A screenshot of a cell phone&#10;&#10;Description generated with very high confidence">
            <a:extLst>
              <a:ext uri="{FF2B5EF4-FFF2-40B4-BE49-F238E27FC236}">
                <a16:creationId xmlns:a16="http://schemas.microsoft.com/office/drawing/2014/main" id="{204C693F-3B3C-4FA5-B240-B73138E56850}"/>
              </a:ext>
            </a:extLst>
          </p:cNvPr>
          <p:cNvPicPr>
            <a:picLocks noChangeAspect="1"/>
          </p:cNvPicPr>
          <p:nvPr/>
        </p:nvPicPr>
        <p:blipFill>
          <a:blip r:embed="rId5"/>
          <a:stretch>
            <a:fillRect/>
          </a:stretch>
        </p:blipFill>
        <p:spPr>
          <a:xfrm>
            <a:off x="9188574" y="3366943"/>
            <a:ext cx="2120696" cy="2627774"/>
          </a:xfrm>
          <a:prstGeom prst="rect">
            <a:avLst/>
          </a:prstGeom>
          <a:ln w="12700">
            <a:solidFill>
              <a:srgbClr val="D9D9D6"/>
            </a:solidFill>
          </a:ln>
        </p:spPr>
      </p:pic>
      <p:pic>
        <p:nvPicPr>
          <p:cNvPr id="2050" name="Picture 2" descr="Text Box Term Type Guide&#10;">
            <a:extLst>
              <a:ext uri="{FF2B5EF4-FFF2-40B4-BE49-F238E27FC236}">
                <a16:creationId xmlns:a16="http://schemas.microsoft.com/office/drawing/2014/main" id="{49CCF566-DB1B-5E61-9D2C-BF72D5001A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3817" y="4246144"/>
            <a:ext cx="2726274" cy="1736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593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016C325E-5B69-4D07-BBFB-7DB217A69D48}"/>
              </a:ext>
            </a:extLst>
          </p:cNvPr>
          <p:cNvSpPr>
            <a:spLocks noGrp="1"/>
          </p:cNvSpPr>
          <p:nvPr>
            <p:ph type="title"/>
          </p:nvPr>
        </p:nvSpPr>
        <p:spPr/>
        <p:txBody>
          <a:bodyPr/>
          <a:lstStyle/>
          <a:p>
            <a:r>
              <a:rPr lang="en-US"/>
              <a:t>Human resources slide 1</a:t>
            </a:r>
          </a:p>
        </p:txBody>
      </p:sp>
      <p:sp>
        <p:nvSpPr>
          <p:cNvPr id="12" name="Rectangle 11">
            <a:extLst>
              <a:ext uri="{FF2B5EF4-FFF2-40B4-BE49-F238E27FC236}">
                <a16:creationId xmlns:a16="http://schemas.microsoft.com/office/drawing/2014/main" id="{B01AFF23-62BE-4F93-B63A-09D1BA00A8F3}"/>
              </a:ext>
            </a:extLst>
          </p:cNvPr>
          <p:cNvSpPr/>
          <p:nvPr/>
        </p:nvSpPr>
        <p:spPr>
          <a:xfrm>
            <a:off x="634916" y="535644"/>
            <a:ext cx="10647849" cy="615553"/>
          </a:xfrm>
          <a:prstGeom prst="rect">
            <a:avLst/>
          </a:prstGeom>
        </p:spPr>
        <p:txBody>
          <a:bodyPr wrap="square" lIns="0" tIns="0" rIns="0" bIns="0">
            <a:spAutoFit/>
          </a:bodyPr>
          <a:lstStyle/>
          <a:p>
            <a:pPr>
              <a:spcAft>
                <a:spcPts val="600"/>
              </a:spcAft>
            </a:pPr>
            <a:r>
              <a:rPr lang="en-US" sz="4000" b="1">
                <a:cs typeface="Segoe UI" panose="020B0502040204020203" pitchFamily="34" charset="0"/>
              </a:rPr>
              <a:t>What to expect from the CSU admissions process</a:t>
            </a:r>
            <a:endParaRPr lang="en-US" sz="4000" b="1">
              <a:solidFill>
                <a:srgbClr val="D2202E"/>
              </a:solidFill>
              <a:cs typeface="Segoe UI" panose="020B0502040204020203" pitchFamily="34" charset="0"/>
            </a:endParaRPr>
          </a:p>
        </p:txBody>
      </p:sp>
      <p:sp>
        <p:nvSpPr>
          <p:cNvPr id="10" name="Rectangle 9">
            <a:extLst>
              <a:ext uri="{FF2B5EF4-FFF2-40B4-BE49-F238E27FC236}">
                <a16:creationId xmlns:a16="http://schemas.microsoft.com/office/drawing/2014/main" id="{AAF4E42A-DABF-4CA0-96D9-51672AE7E208}"/>
              </a:ext>
            </a:extLst>
          </p:cNvPr>
          <p:cNvSpPr/>
          <p:nvPr/>
        </p:nvSpPr>
        <p:spPr>
          <a:xfrm>
            <a:off x="634917" y="1404931"/>
            <a:ext cx="11475614" cy="3985706"/>
          </a:xfrm>
          <a:prstGeom prst="rect">
            <a:avLst/>
          </a:prstGeom>
        </p:spPr>
        <p:txBody>
          <a:bodyPr wrap="square" lIns="0" tIns="0" rIns="0" bIns="0" anchor="t">
            <a:spAutoFit/>
          </a:bodyPr>
          <a:lstStyle/>
          <a:p>
            <a:pPr>
              <a:spcAft>
                <a:spcPts val="600"/>
              </a:spcAft>
            </a:pPr>
            <a:r>
              <a:rPr lang="en-US" sz="2800" dirty="0">
                <a:cs typeface="Segoe UI" panose="020B0502040204020203" pitchFamily="34" charset="0"/>
              </a:rPr>
              <a:t>To apply to the CSU, you’ll be required to:</a:t>
            </a:r>
          </a:p>
          <a:p>
            <a:pPr>
              <a:spcAft>
                <a:spcPts val="600"/>
              </a:spcAft>
            </a:pPr>
            <a:r>
              <a:rPr lang="en-US" sz="2800" dirty="0">
                <a:cs typeface="Segoe UI" panose="020B0502040204020203" pitchFamily="34" charset="0"/>
              </a:rPr>
              <a:t>	Complete the Cal State Apply application</a:t>
            </a:r>
          </a:p>
          <a:p>
            <a:pPr>
              <a:spcAft>
                <a:spcPts val="600"/>
              </a:spcAft>
            </a:pPr>
            <a:r>
              <a:rPr lang="en-US" sz="2800" dirty="0">
                <a:cs typeface="Segoe UI"/>
              </a:rPr>
              <a:t>	Pay the $70 </a:t>
            </a:r>
            <a:r>
              <a:rPr lang="en-US" sz="2800" i="1" dirty="0">
                <a:cs typeface="Segoe UI"/>
              </a:rPr>
              <a:t>per campu</a:t>
            </a:r>
            <a:r>
              <a:rPr lang="en-US" sz="2800" dirty="0">
                <a:cs typeface="Segoe UI"/>
              </a:rPr>
              <a:t>s fee </a:t>
            </a:r>
            <a:r>
              <a:rPr lang="en-US" sz="2400" dirty="0">
                <a:cs typeface="Segoe UI"/>
              </a:rPr>
              <a:t>(unless fee waiver applies)</a:t>
            </a:r>
          </a:p>
          <a:p>
            <a:pPr>
              <a:spcAft>
                <a:spcPts val="600"/>
              </a:spcAft>
            </a:pPr>
            <a:r>
              <a:rPr lang="en-US" sz="2800" dirty="0">
                <a:cs typeface="Segoe UI"/>
              </a:rPr>
              <a:t>	Submit any transcripts and required info when notified by the campus</a:t>
            </a:r>
            <a:endParaRPr lang="en-US" sz="2800" dirty="0">
              <a:cs typeface="Segoe UI" panose="020B0502040204020203" pitchFamily="34" charset="0"/>
            </a:endParaRPr>
          </a:p>
          <a:p>
            <a:pPr>
              <a:spcAft>
                <a:spcPts val="600"/>
              </a:spcAft>
            </a:pPr>
            <a:r>
              <a:rPr lang="en-US" sz="2800" dirty="0">
                <a:cs typeface="Segoe UI" panose="020B0502040204020203" pitchFamily="34" charset="0"/>
              </a:rPr>
              <a:t>	If admitted, register for orientation</a:t>
            </a:r>
          </a:p>
          <a:p>
            <a:pPr>
              <a:spcAft>
                <a:spcPts val="600"/>
              </a:spcAft>
            </a:pPr>
            <a:r>
              <a:rPr lang="en-US" sz="2800" b="1" dirty="0">
                <a:solidFill>
                  <a:srgbClr val="D2202E"/>
                </a:solidFill>
                <a:cs typeface="Segoe UI" panose="020B0502040204020203" pitchFamily="34" charset="0"/>
              </a:rPr>
              <a:t>    </a:t>
            </a:r>
          </a:p>
          <a:p>
            <a:pPr>
              <a:spcAft>
                <a:spcPts val="600"/>
              </a:spcAft>
            </a:pPr>
            <a:r>
              <a:rPr lang="en-US" sz="2800" b="1" dirty="0">
                <a:solidFill>
                  <a:srgbClr val="D2202E"/>
                </a:solidFill>
                <a:cs typeface="Segoe UI" panose="020B0502040204020203" pitchFamily="34" charset="0"/>
              </a:rPr>
              <a:t>     ** Be aware of important deadlines**</a:t>
            </a:r>
          </a:p>
          <a:p>
            <a:pPr>
              <a:spcAft>
                <a:spcPts val="600"/>
              </a:spcAft>
            </a:pPr>
            <a:r>
              <a:rPr lang="en-US" sz="2800" b="1" dirty="0">
                <a:solidFill>
                  <a:srgbClr val="D2202E"/>
                </a:solidFill>
                <a:cs typeface="Segoe UI" panose="020B0502040204020203" pitchFamily="34" charset="0"/>
              </a:rPr>
              <a:t>     ** Check email regularly **</a:t>
            </a:r>
          </a:p>
        </p:txBody>
      </p:sp>
      <p:sp>
        <p:nvSpPr>
          <p:cNvPr id="8" name="Rectangle 7">
            <a:extLst>
              <a:ext uri="{FF2B5EF4-FFF2-40B4-BE49-F238E27FC236}">
                <a16:creationId xmlns:a16="http://schemas.microsoft.com/office/drawing/2014/main" id="{4EEC4A4E-0323-40B3-A09E-92184596DB17}"/>
              </a:ext>
            </a:extLst>
          </p:cNvPr>
          <p:cNvSpPr/>
          <p:nvPr/>
        </p:nvSpPr>
        <p:spPr>
          <a:xfrm>
            <a:off x="0" y="6205590"/>
            <a:ext cx="12293598" cy="819323"/>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0">
            <a:extLst>
              <a:ext uri="{FF2B5EF4-FFF2-40B4-BE49-F238E27FC236}">
                <a16:creationId xmlns:a16="http://schemas.microsoft.com/office/drawing/2014/main" id="{FC17F38F-66A4-4280-BF77-C0CA19C82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792" b="6792"/>
          <a:stretch/>
        </p:blipFill>
        <p:spPr bwMode="auto">
          <a:xfrm>
            <a:off x="8768614" y="4902384"/>
            <a:ext cx="3232659" cy="1862628"/>
          </a:xfrm>
          <a:prstGeom prst="rect">
            <a:avLst/>
          </a:prstGeom>
          <a:noFill/>
          <a:ln w="28575">
            <a:solidFill>
              <a:srgbClr val="E6E6E6"/>
            </a:solidFill>
          </a:ln>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B2393C2F-0C05-488E-A439-0BCDD775D0A6}"/>
              </a:ext>
            </a:extLst>
          </p:cNvPr>
          <p:cNvSpPr/>
          <p:nvPr/>
        </p:nvSpPr>
        <p:spPr>
          <a:xfrm>
            <a:off x="1001027" y="1893901"/>
            <a:ext cx="413886" cy="394636"/>
          </a:xfrm>
          <a:prstGeom prst="ellipse">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1</a:t>
            </a:r>
          </a:p>
        </p:txBody>
      </p:sp>
      <p:sp>
        <p:nvSpPr>
          <p:cNvPr id="11" name="Oval 10">
            <a:extLst>
              <a:ext uri="{FF2B5EF4-FFF2-40B4-BE49-F238E27FC236}">
                <a16:creationId xmlns:a16="http://schemas.microsoft.com/office/drawing/2014/main" id="{BE853FF3-D78B-4F85-BF03-4BA3F1A38F7F}"/>
              </a:ext>
            </a:extLst>
          </p:cNvPr>
          <p:cNvSpPr/>
          <p:nvPr/>
        </p:nvSpPr>
        <p:spPr>
          <a:xfrm>
            <a:off x="1001027" y="2440118"/>
            <a:ext cx="413886" cy="394636"/>
          </a:xfrm>
          <a:prstGeom prst="ellipse">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2</a:t>
            </a:r>
          </a:p>
        </p:txBody>
      </p:sp>
      <p:sp>
        <p:nvSpPr>
          <p:cNvPr id="13" name="Oval 12">
            <a:extLst>
              <a:ext uri="{FF2B5EF4-FFF2-40B4-BE49-F238E27FC236}">
                <a16:creationId xmlns:a16="http://schemas.microsoft.com/office/drawing/2014/main" id="{2F5AEF93-5311-43C7-A28B-3A0D558E9E10}"/>
              </a:ext>
            </a:extLst>
          </p:cNvPr>
          <p:cNvSpPr/>
          <p:nvPr/>
        </p:nvSpPr>
        <p:spPr>
          <a:xfrm>
            <a:off x="981776" y="2936052"/>
            <a:ext cx="413886" cy="394636"/>
          </a:xfrm>
          <a:prstGeom prst="ellipse">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3</a:t>
            </a:r>
          </a:p>
        </p:txBody>
      </p:sp>
      <p:sp>
        <p:nvSpPr>
          <p:cNvPr id="14" name="Oval 13">
            <a:extLst>
              <a:ext uri="{FF2B5EF4-FFF2-40B4-BE49-F238E27FC236}">
                <a16:creationId xmlns:a16="http://schemas.microsoft.com/office/drawing/2014/main" id="{B9B3EF21-8F17-4549-987F-7AC4FB6BDDB0}"/>
              </a:ext>
            </a:extLst>
          </p:cNvPr>
          <p:cNvSpPr/>
          <p:nvPr/>
        </p:nvSpPr>
        <p:spPr>
          <a:xfrm>
            <a:off x="1001027" y="3399030"/>
            <a:ext cx="413886" cy="394636"/>
          </a:xfrm>
          <a:prstGeom prst="ellipse">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4</a:t>
            </a:r>
          </a:p>
        </p:txBody>
      </p:sp>
    </p:spTree>
    <p:extLst>
      <p:ext uri="{BB962C8B-B14F-4D97-AF65-F5344CB8AC3E}">
        <p14:creationId xmlns:p14="http://schemas.microsoft.com/office/powerpoint/2010/main" val="19273909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a:extLst>
              <a:ext uri="{FF2B5EF4-FFF2-40B4-BE49-F238E27FC236}">
                <a16:creationId xmlns:a16="http://schemas.microsoft.com/office/drawing/2014/main" id="{661CA2DF-CE96-4637-8E3E-8CBA66411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284" b="6284"/>
          <a:stretch/>
        </p:blipFill>
        <p:spPr bwMode="auto">
          <a:xfrm>
            <a:off x="-101598" y="-264926"/>
            <a:ext cx="12293598" cy="717598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E2EA8F79-85E3-4284-9BCA-D8ABE5A0669A}"/>
              </a:ext>
            </a:extLst>
          </p:cNvPr>
          <p:cNvSpPr/>
          <p:nvPr/>
        </p:nvSpPr>
        <p:spPr>
          <a:xfrm>
            <a:off x="-93519" y="6672520"/>
            <a:ext cx="12293598" cy="227702"/>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D8B01AF1-189A-470D-A0FD-D0B5EA63100B}"/>
              </a:ext>
            </a:extLst>
          </p:cNvPr>
          <p:cNvSpPr/>
          <p:nvPr/>
        </p:nvSpPr>
        <p:spPr>
          <a:xfrm>
            <a:off x="914398" y="650017"/>
            <a:ext cx="10519577" cy="5448633"/>
          </a:xfrm>
          <a:prstGeom prst="rect">
            <a:avLst/>
          </a:prstGeom>
          <a:solidFill>
            <a:schemeClr val="bg1">
              <a:alpha val="90000"/>
            </a:schemeClr>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a:t>Human resources slide 1</a:t>
            </a:r>
          </a:p>
        </p:txBody>
      </p:sp>
      <p:sp>
        <p:nvSpPr>
          <p:cNvPr id="28" name="Rectangle 27">
            <a:extLst>
              <a:ext uri="{FF2B5EF4-FFF2-40B4-BE49-F238E27FC236}">
                <a16:creationId xmlns:a16="http://schemas.microsoft.com/office/drawing/2014/main" id="{9E3F658F-9441-4938-87F7-A5F3A0B724B6}"/>
              </a:ext>
            </a:extLst>
          </p:cNvPr>
          <p:cNvSpPr/>
          <p:nvPr/>
        </p:nvSpPr>
        <p:spPr>
          <a:xfrm>
            <a:off x="1067816" y="864349"/>
            <a:ext cx="10813143" cy="492443"/>
          </a:xfrm>
          <a:prstGeom prst="rect">
            <a:avLst/>
          </a:prstGeom>
        </p:spPr>
        <p:txBody>
          <a:bodyPr wrap="square" lIns="0" tIns="0" rIns="0" bIns="0" anchor="t">
            <a:spAutoFit/>
          </a:bodyPr>
          <a:lstStyle/>
          <a:p>
            <a:pPr>
              <a:spcAft>
                <a:spcPts val="600"/>
              </a:spcAft>
            </a:pPr>
            <a:r>
              <a:rPr lang="en-US" sz="3200" b="1" dirty="0">
                <a:solidFill>
                  <a:srgbClr val="D2202E"/>
                </a:solidFill>
                <a:cs typeface="Segoe UI"/>
              </a:rPr>
              <a:t>Academic Information</a:t>
            </a:r>
            <a:endParaRPr lang="en-US" dirty="0"/>
          </a:p>
        </p:txBody>
      </p:sp>
      <p:sp>
        <p:nvSpPr>
          <p:cNvPr id="34" name="Rectangle 33">
            <a:extLst>
              <a:ext uri="{FF2B5EF4-FFF2-40B4-BE49-F238E27FC236}">
                <a16:creationId xmlns:a16="http://schemas.microsoft.com/office/drawing/2014/main" id="{AC8DBFBC-8C48-4DD6-96F5-1608BD60D024}"/>
              </a:ext>
            </a:extLst>
          </p:cNvPr>
          <p:cNvSpPr/>
          <p:nvPr/>
        </p:nvSpPr>
        <p:spPr>
          <a:xfrm>
            <a:off x="989249" y="1406236"/>
            <a:ext cx="8266913" cy="4108817"/>
          </a:xfrm>
          <a:prstGeom prst="rect">
            <a:avLst/>
          </a:prstGeom>
        </p:spPr>
        <p:txBody>
          <a:bodyPr wrap="square" lIns="0" tIns="0" rIns="0" bIns="0" anchor="t">
            <a:spAutoFit/>
          </a:bodyPr>
          <a:lstStyle/>
          <a:p>
            <a:pPr>
              <a:spcAft>
                <a:spcPts val="600"/>
              </a:spcAft>
            </a:pPr>
            <a:r>
              <a:rPr lang="en-US" sz="2800" dirty="0"/>
              <a:t>Select</a:t>
            </a:r>
            <a:r>
              <a:rPr lang="en-US" sz="2800" b="1" dirty="0">
                <a:solidFill>
                  <a:srgbClr val="D2202E"/>
                </a:solidFill>
                <a:cs typeface="Calibri"/>
              </a:rPr>
              <a:t> No </a:t>
            </a:r>
            <a:r>
              <a:rPr lang="en-US" sz="2800" dirty="0">
                <a:cs typeface="Calibri"/>
              </a:rPr>
              <a:t>unless you completed high school/secondary school and it was outside of the US</a:t>
            </a:r>
          </a:p>
          <a:p>
            <a:pPr>
              <a:spcAft>
                <a:spcPts val="600"/>
              </a:spcAft>
            </a:pPr>
            <a:endParaRPr lang="en-US" sz="2800" dirty="0">
              <a:cs typeface="Calibri"/>
            </a:endParaRPr>
          </a:p>
          <a:p>
            <a:pPr>
              <a:spcAft>
                <a:spcPts val="600"/>
              </a:spcAft>
            </a:pPr>
            <a:r>
              <a:rPr lang="en-US" sz="2800" dirty="0">
                <a:cs typeface="Calibri"/>
              </a:rPr>
              <a:t>Select </a:t>
            </a:r>
            <a:r>
              <a:rPr lang="en-US" sz="2800" b="1" dirty="0">
                <a:solidFill>
                  <a:srgbClr val="C00000"/>
                </a:solidFill>
                <a:cs typeface="Calibri"/>
              </a:rPr>
              <a:t>Yes</a:t>
            </a:r>
            <a:r>
              <a:rPr lang="en-US" sz="2800" dirty="0">
                <a:cs typeface="Calibri"/>
              </a:rPr>
              <a:t> if you completed high school/secondary school outside of the US</a:t>
            </a:r>
          </a:p>
          <a:p>
            <a:pPr marL="457200" indent="-457200">
              <a:spcAft>
                <a:spcPts val="600"/>
              </a:spcAft>
              <a:buFont typeface="Arial" panose="020B0604020202020204" pitchFamily="34" charset="0"/>
              <a:buChar char="•"/>
            </a:pPr>
            <a:r>
              <a:rPr lang="en-US" sz="2800" dirty="0">
                <a:cs typeface="Calibri"/>
              </a:rPr>
              <a:t>Academic Performance</a:t>
            </a:r>
          </a:p>
          <a:p>
            <a:pPr marL="457200" indent="-457200">
              <a:spcAft>
                <a:spcPts val="600"/>
              </a:spcAft>
              <a:buFont typeface="Arial" panose="020B0604020202020204" pitchFamily="34" charset="0"/>
              <a:buChar char="•"/>
            </a:pPr>
            <a:r>
              <a:rPr lang="en-US" sz="2800" dirty="0">
                <a:cs typeface="Calibri"/>
              </a:rPr>
              <a:t>Name of diploma or </a:t>
            </a:r>
            <a:br>
              <a:rPr lang="en-US" sz="2800" dirty="0">
                <a:cs typeface="Calibri"/>
              </a:rPr>
            </a:br>
            <a:r>
              <a:rPr lang="en-US" sz="2800" dirty="0">
                <a:cs typeface="Calibri"/>
              </a:rPr>
              <a:t>equivalent</a:t>
            </a:r>
          </a:p>
          <a:p>
            <a:pPr>
              <a:spcAft>
                <a:spcPts val="600"/>
              </a:spcAft>
            </a:pPr>
            <a:endParaRPr lang="en-US" dirty="0">
              <a:cs typeface="Calibri"/>
            </a:endParaRPr>
          </a:p>
        </p:txBody>
      </p:sp>
      <p:pic>
        <p:nvPicPr>
          <p:cNvPr id="11" name="Picture 10">
            <a:extLst>
              <a:ext uri="{FF2B5EF4-FFF2-40B4-BE49-F238E27FC236}">
                <a16:creationId xmlns:a16="http://schemas.microsoft.com/office/drawing/2014/main" id="{3A4E9FA8-D18C-4BBE-BF0E-B62FFDC354B0}"/>
              </a:ext>
            </a:extLst>
          </p:cNvPr>
          <p:cNvPicPr>
            <a:picLocks noChangeAspect="1"/>
          </p:cNvPicPr>
          <p:nvPr/>
        </p:nvPicPr>
        <p:blipFill rotWithShape="1">
          <a:blip r:embed="rId4"/>
          <a:srcRect l="50551" r="1951" b="49315"/>
          <a:stretch/>
        </p:blipFill>
        <p:spPr>
          <a:xfrm>
            <a:off x="9698588" y="748509"/>
            <a:ext cx="1663621" cy="1798398"/>
          </a:xfrm>
          <a:prstGeom prst="rect">
            <a:avLst/>
          </a:prstGeom>
          <a:ln w="38100">
            <a:solidFill>
              <a:srgbClr val="D2202E"/>
            </a:solidFill>
          </a:ln>
        </p:spPr>
      </p:pic>
      <p:pic>
        <p:nvPicPr>
          <p:cNvPr id="4" name="Picture 3">
            <a:extLst>
              <a:ext uri="{FF2B5EF4-FFF2-40B4-BE49-F238E27FC236}">
                <a16:creationId xmlns:a16="http://schemas.microsoft.com/office/drawing/2014/main" id="{A478F5D3-3978-911A-B270-3D6A9E5311B7}"/>
              </a:ext>
            </a:extLst>
          </p:cNvPr>
          <p:cNvPicPr>
            <a:picLocks noChangeAspect="1"/>
          </p:cNvPicPr>
          <p:nvPr/>
        </p:nvPicPr>
        <p:blipFill>
          <a:blip r:embed="rId5"/>
          <a:stretch>
            <a:fillRect/>
          </a:stretch>
        </p:blipFill>
        <p:spPr>
          <a:xfrm>
            <a:off x="4808198" y="3623310"/>
            <a:ext cx="6629816" cy="248618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1566983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a:extLst>
              <a:ext uri="{FF2B5EF4-FFF2-40B4-BE49-F238E27FC236}">
                <a16:creationId xmlns:a16="http://schemas.microsoft.com/office/drawing/2014/main" id="{A5D0B7BF-E7CC-41E8-9E5A-921A20B733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284" b="6284"/>
          <a:stretch/>
        </p:blipFill>
        <p:spPr bwMode="auto">
          <a:xfrm>
            <a:off x="-101598" y="-264926"/>
            <a:ext cx="12293598" cy="717598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5B802214-B7B1-4E5A-885C-8761D4A64DE7}"/>
              </a:ext>
            </a:extLst>
          </p:cNvPr>
          <p:cNvSpPr/>
          <p:nvPr/>
        </p:nvSpPr>
        <p:spPr>
          <a:xfrm>
            <a:off x="-93519" y="6672520"/>
            <a:ext cx="12293598" cy="227702"/>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D8B01AF1-189A-470D-A0FD-D0B5EA63100B}"/>
              </a:ext>
            </a:extLst>
          </p:cNvPr>
          <p:cNvSpPr/>
          <p:nvPr/>
        </p:nvSpPr>
        <p:spPr>
          <a:xfrm>
            <a:off x="914398" y="650017"/>
            <a:ext cx="10519577" cy="5448633"/>
          </a:xfrm>
          <a:prstGeom prst="rect">
            <a:avLst/>
          </a:prstGeom>
          <a:solidFill>
            <a:schemeClr val="bg1">
              <a:alpha val="90000"/>
            </a:schemeClr>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a:t>Human resources slide 1</a:t>
            </a:r>
          </a:p>
        </p:txBody>
      </p:sp>
      <p:sp>
        <p:nvSpPr>
          <p:cNvPr id="28" name="Rectangle 27">
            <a:extLst>
              <a:ext uri="{FF2B5EF4-FFF2-40B4-BE49-F238E27FC236}">
                <a16:creationId xmlns:a16="http://schemas.microsoft.com/office/drawing/2014/main" id="{9E3F658F-9441-4938-87F7-A5F3A0B724B6}"/>
              </a:ext>
            </a:extLst>
          </p:cNvPr>
          <p:cNvSpPr/>
          <p:nvPr/>
        </p:nvSpPr>
        <p:spPr>
          <a:xfrm>
            <a:off x="1144747" y="780153"/>
            <a:ext cx="10813143" cy="492443"/>
          </a:xfrm>
          <a:prstGeom prst="rect">
            <a:avLst/>
          </a:prstGeom>
        </p:spPr>
        <p:txBody>
          <a:bodyPr wrap="square" lIns="0" tIns="0" rIns="0" bIns="0" anchor="t">
            <a:spAutoFit/>
          </a:bodyPr>
          <a:lstStyle/>
          <a:p>
            <a:pPr>
              <a:spcAft>
                <a:spcPts val="600"/>
              </a:spcAft>
            </a:pPr>
            <a:r>
              <a:rPr lang="en-US" sz="3200" b="1" dirty="0">
                <a:solidFill>
                  <a:srgbClr val="D2202E"/>
                </a:solidFill>
                <a:cs typeface="Segoe UI"/>
              </a:rPr>
              <a:t>Colleges Attended</a:t>
            </a:r>
            <a:endParaRPr lang="en-US" dirty="0"/>
          </a:p>
        </p:txBody>
      </p:sp>
      <p:pic>
        <p:nvPicPr>
          <p:cNvPr id="11" name="Picture 10">
            <a:extLst>
              <a:ext uri="{FF2B5EF4-FFF2-40B4-BE49-F238E27FC236}">
                <a16:creationId xmlns:a16="http://schemas.microsoft.com/office/drawing/2014/main" id="{3A4E9FA8-D18C-4BBE-BF0E-B62FFDC354B0}"/>
              </a:ext>
            </a:extLst>
          </p:cNvPr>
          <p:cNvPicPr>
            <a:picLocks noChangeAspect="1"/>
          </p:cNvPicPr>
          <p:nvPr/>
        </p:nvPicPr>
        <p:blipFill rotWithShape="1">
          <a:blip r:embed="rId4"/>
          <a:srcRect l="50551" r="1951" b="49315"/>
          <a:stretch/>
        </p:blipFill>
        <p:spPr>
          <a:xfrm>
            <a:off x="9680605" y="759350"/>
            <a:ext cx="1663621" cy="1798398"/>
          </a:xfrm>
          <a:prstGeom prst="rect">
            <a:avLst/>
          </a:prstGeom>
          <a:ln w="38100">
            <a:solidFill>
              <a:srgbClr val="D2202E"/>
            </a:solidFill>
          </a:ln>
        </p:spPr>
      </p:pic>
      <p:sp>
        <p:nvSpPr>
          <p:cNvPr id="2" name="Rectangle 1">
            <a:extLst>
              <a:ext uri="{FF2B5EF4-FFF2-40B4-BE49-F238E27FC236}">
                <a16:creationId xmlns:a16="http://schemas.microsoft.com/office/drawing/2014/main" id="{A7FB8DEF-61CB-494B-AB0E-AE1DF3347140}"/>
              </a:ext>
            </a:extLst>
          </p:cNvPr>
          <p:cNvSpPr/>
          <p:nvPr/>
        </p:nvSpPr>
        <p:spPr>
          <a:xfrm>
            <a:off x="1144747" y="1383255"/>
            <a:ext cx="9336388" cy="2385268"/>
          </a:xfrm>
          <a:prstGeom prst="rect">
            <a:avLst/>
          </a:prstGeom>
        </p:spPr>
        <p:txBody>
          <a:bodyPr wrap="square" lIns="0" tIns="0" rIns="0" bIns="0" anchor="t">
            <a:spAutoFit/>
          </a:bodyPr>
          <a:lstStyle/>
          <a:p>
            <a:pPr>
              <a:spcAft>
                <a:spcPts val="600"/>
              </a:spcAft>
            </a:pPr>
            <a:r>
              <a:rPr lang="en-US" sz="2800" dirty="0">
                <a:cs typeface="Segoe UI" panose="020B0502040204020203" pitchFamily="34" charset="0"/>
              </a:rPr>
              <a:t>Report </a:t>
            </a:r>
            <a:r>
              <a:rPr lang="en-US" sz="2800" u="sng" dirty="0">
                <a:cs typeface="Segoe UI" panose="020B0502040204020203" pitchFamily="34" charset="0"/>
              </a:rPr>
              <a:t>all</a:t>
            </a:r>
            <a:r>
              <a:rPr lang="en-US" sz="2800" dirty="0">
                <a:cs typeface="Segoe UI" panose="020B0502040204020203" pitchFamily="34" charset="0"/>
              </a:rPr>
              <a:t> colleges attended. </a:t>
            </a:r>
          </a:p>
          <a:p>
            <a:pPr marL="457200" indent="-457200">
              <a:spcAft>
                <a:spcPts val="600"/>
              </a:spcAft>
              <a:buFont typeface="Arial" panose="020B0604020202020204"/>
              <a:buChar char="•"/>
            </a:pPr>
            <a:r>
              <a:rPr lang="en-US" sz="2800" dirty="0">
                <a:cs typeface="Segoe UI" panose="020B0502040204020203" pitchFamily="34" charset="0"/>
              </a:rPr>
              <a:t>Start by selecting </a:t>
            </a:r>
          </a:p>
          <a:p>
            <a:pPr marL="457200" indent="-457200">
              <a:spcAft>
                <a:spcPts val="600"/>
              </a:spcAft>
              <a:buFont typeface="Arial" panose="020B0604020202020204"/>
              <a:buChar char="•"/>
            </a:pPr>
            <a:r>
              <a:rPr lang="en-US" sz="2800" dirty="0">
                <a:cs typeface="Calibri"/>
              </a:rPr>
              <a:t>Then, start typing in the name of the college/university </a:t>
            </a:r>
            <a:br>
              <a:rPr lang="en-US" sz="2800" dirty="0">
                <a:cs typeface="Calibri"/>
              </a:rPr>
            </a:br>
            <a:r>
              <a:rPr lang="en-US" sz="2800" dirty="0">
                <a:cs typeface="Calibri"/>
              </a:rPr>
              <a:t>and options should begin to appear.</a:t>
            </a:r>
          </a:p>
          <a:p>
            <a:pPr marL="457200" indent="-457200">
              <a:spcAft>
                <a:spcPts val="600"/>
              </a:spcAft>
              <a:buFont typeface="Arial" panose="020B0604020202020204"/>
              <a:buChar char="•"/>
            </a:pPr>
            <a:r>
              <a:rPr lang="en-US" sz="2800" dirty="0">
                <a:cs typeface="Calibri"/>
              </a:rPr>
              <a:t>Select the college you attended from the options</a:t>
            </a:r>
          </a:p>
        </p:txBody>
      </p:sp>
      <p:pic>
        <p:nvPicPr>
          <p:cNvPr id="5" name="Picture 5" descr="A screenshot of a cell phone&#10;&#10;Description generated with very high confidence">
            <a:extLst>
              <a:ext uri="{FF2B5EF4-FFF2-40B4-BE49-F238E27FC236}">
                <a16:creationId xmlns:a16="http://schemas.microsoft.com/office/drawing/2014/main" id="{79A6F70D-86A9-498E-8A4D-42B44FB94625}"/>
              </a:ext>
            </a:extLst>
          </p:cNvPr>
          <p:cNvPicPr>
            <a:picLocks noChangeAspect="1"/>
          </p:cNvPicPr>
          <p:nvPr/>
        </p:nvPicPr>
        <p:blipFill>
          <a:blip r:embed="rId5"/>
          <a:stretch>
            <a:fillRect/>
          </a:stretch>
        </p:blipFill>
        <p:spPr>
          <a:xfrm>
            <a:off x="3857856" y="3880603"/>
            <a:ext cx="5386923" cy="2612752"/>
          </a:xfrm>
          <a:prstGeom prst="rect">
            <a:avLst/>
          </a:prstGeom>
          <a:ln w="12700">
            <a:solidFill>
              <a:srgbClr val="D2202E"/>
            </a:solidFill>
          </a:ln>
        </p:spPr>
      </p:pic>
      <p:pic>
        <p:nvPicPr>
          <p:cNvPr id="6" name="Picture 5">
            <a:extLst>
              <a:ext uri="{FF2B5EF4-FFF2-40B4-BE49-F238E27FC236}">
                <a16:creationId xmlns:a16="http://schemas.microsoft.com/office/drawing/2014/main" id="{FE5B7963-6529-1E3A-83BB-6BD396250D47}"/>
              </a:ext>
            </a:extLst>
          </p:cNvPr>
          <p:cNvPicPr>
            <a:picLocks noChangeAspect="1"/>
          </p:cNvPicPr>
          <p:nvPr/>
        </p:nvPicPr>
        <p:blipFill>
          <a:blip r:embed="rId6"/>
          <a:stretch>
            <a:fillRect/>
          </a:stretch>
        </p:blipFill>
        <p:spPr>
          <a:xfrm>
            <a:off x="4186207" y="1883629"/>
            <a:ext cx="2905125" cy="457200"/>
          </a:xfrm>
          <a:prstGeom prst="rect">
            <a:avLst/>
          </a:prstGeom>
        </p:spPr>
      </p:pic>
    </p:spTree>
    <p:extLst>
      <p:ext uri="{BB962C8B-B14F-4D97-AF65-F5344CB8AC3E}">
        <p14:creationId xmlns:p14="http://schemas.microsoft.com/office/powerpoint/2010/main" val="1062770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a:extLst>
              <a:ext uri="{FF2B5EF4-FFF2-40B4-BE49-F238E27FC236}">
                <a16:creationId xmlns:a16="http://schemas.microsoft.com/office/drawing/2014/main" id="{A5D0B7BF-E7CC-41E8-9E5A-921A20B733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284" b="6284"/>
          <a:stretch/>
        </p:blipFill>
        <p:spPr bwMode="auto">
          <a:xfrm>
            <a:off x="-101598" y="-264926"/>
            <a:ext cx="12293598" cy="717598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5B802214-B7B1-4E5A-885C-8761D4A64DE7}"/>
              </a:ext>
            </a:extLst>
          </p:cNvPr>
          <p:cNvSpPr/>
          <p:nvPr/>
        </p:nvSpPr>
        <p:spPr>
          <a:xfrm>
            <a:off x="-93519" y="6672520"/>
            <a:ext cx="12293598" cy="227702"/>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D8B01AF1-189A-470D-A0FD-D0B5EA63100B}"/>
              </a:ext>
            </a:extLst>
          </p:cNvPr>
          <p:cNvSpPr/>
          <p:nvPr/>
        </p:nvSpPr>
        <p:spPr>
          <a:xfrm>
            <a:off x="914398" y="650017"/>
            <a:ext cx="10519577" cy="5448633"/>
          </a:xfrm>
          <a:prstGeom prst="rect">
            <a:avLst/>
          </a:prstGeom>
          <a:solidFill>
            <a:schemeClr val="bg1">
              <a:alpha val="90000"/>
            </a:schemeClr>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a:t>Human resources slide 1</a:t>
            </a:r>
          </a:p>
        </p:txBody>
      </p:sp>
      <p:sp>
        <p:nvSpPr>
          <p:cNvPr id="28" name="Rectangle 27">
            <a:extLst>
              <a:ext uri="{FF2B5EF4-FFF2-40B4-BE49-F238E27FC236}">
                <a16:creationId xmlns:a16="http://schemas.microsoft.com/office/drawing/2014/main" id="{9E3F658F-9441-4938-87F7-A5F3A0B724B6}"/>
              </a:ext>
            </a:extLst>
          </p:cNvPr>
          <p:cNvSpPr/>
          <p:nvPr/>
        </p:nvSpPr>
        <p:spPr>
          <a:xfrm>
            <a:off x="1144747" y="875190"/>
            <a:ext cx="10813143" cy="492443"/>
          </a:xfrm>
          <a:prstGeom prst="rect">
            <a:avLst/>
          </a:prstGeom>
        </p:spPr>
        <p:txBody>
          <a:bodyPr wrap="square" lIns="0" tIns="0" rIns="0" bIns="0" anchor="t">
            <a:spAutoFit/>
          </a:bodyPr>
          <a:lstStyle/>
          <a:p>
            <a:pPr>
              <a:spcAft>
                <a:spcPts val="600"/>
              </a:spcAft>
            </a:pPr>
            <a:r>
              <a:rPr lang="en-US" sz="3200" b="1">
                <a:solidFill>
                  <a:srgbClr val="D2202E"/>
                </a:solidFill>
                <a:cs typeface="Segoe UI"/>
              </a:rPr>
              <a:t>Colleges Attended</a:t>
            </a:r>
            <a:endParaRPr lang="en-US"/>
          </a:p>
        </p:txBody>
      </p:sp>
      <p:pic>
        <p:nvPicPr>
          <p:cNvPr id="11" name="Picture 10">
            <a:extLst>
              <a:ext uri="{FF2B5EF4-FFF2-40B4-BE49-F238E27FC236}">
                <a16:creationId xmlns:a16="http://schemas.microsoft.com/office/drawing/2014/main" id="{3A4E9FA8-D18C-4BBE-BF0E-B62FFDC354B0}"/>
              </a:ext>
            </a:extLst>
          </p:cNvPr>
          <p:cNvPicPr>
            <a:picLocks noChangeAspect="1"/>
          </p:cNvPicPr>
          <p:nvPr/>
        </p:nvPicPr>
        <p:blipFill rotWithShape="1">
          <a:blip r:embed="rId4"/>
          <a:srcRect l="50551" r="1951" b="49315"/>
          <a:stretch/>
        </p:blipFill>
        <p:spPr>
          <a:xfrm>
            <a:off x="9700608" y="759350"/>
            <a:ext cx="1663621" cy="1798398"/>
          </a:xfrm>
          <a:prstGeom prst="rect">
            <a:avLst/>
          </a:prstGeom>
          <a:ln w="38100">
            <a:solidFill>
              <a:srgbClr val="D2202E"/>
            </a:solidFill>
          </a:ln>
        </p:spPr>
      </p:pic>
      <p:sp>
        <p:nvSpPr>
          <p:cNvPr id="2" name="Rectangle 1">
            <a:extLst>
              <a:ext uri="{FF2B5EF4-FFF2-40B4-BE49-F238E27FC236}">
                <a16:creationId xmlns:a16="http://schemas.microsoft.com/office/drawing/2014/main" id="{A7FB8DEF-61CB-494B-AB0E-AE1DF3347140}"/>
              </a:ext>
            </a:extLst>
          </p:cNvPr>
          <p:cNvSpPr/>
          <p:nvPr/>
        </p:nvSpPr>
        <p:spPr>
          <a:xfrm>
            <a:off x="1144747" y="1405959"/>
            <a:ext cx="9336388" cy="1877437"/>
          </a:xfrm>
          <a:prstGeom prst="rect">
            <a:avLst/>
          </a:prstGeom>
        </p:spPr>
        <p:txBody>
          <a:bodyPr wrap="square" lIns="0" tIns="0" rIns="0" bIns="0" anchor="t">
            <a:spAutoFit/>
          </a:bodyPr>
          <a:lstStyle/>
          <a:p>
            <a:pPr marL="457200" indent="-457200">
              <a:spcAft>
                <a:spcPts val="600"/>
              </a:spcAft>
              <a:buFont typeface="Arial" panose="020B0604020202020204" pitchFamily="34" charset="0"/>
              <a:buChar char="•"/>
            </a:pPr>
            <a:r>
              <a:rPr lang="en-US" sz="2800" dirty="0">
                <a:cs typeface="Calibri"/>
              </a:rPr>
              <a:t>Select </a:t>
            </a:r>
            <a:r>
              <a:rPr lang="en-US" sz="2800" b="1" dirty="0">
                <a:solidFill>
                  <a:srgbClr val="C00000"/>
                </a:solidFill>
                <a:cs typeface="Calibri"/>
              </a:rPr>
              <a:t>No</a:t>
            </a:r>
            <a:r>
              <a:rPr lang="en-US" sz="2800" dirty="0">
                <a:cs typeface="Calibri"/>
              </a:rPr>
              <a:t> if you are not earning an associate’s degree </a:t>
            </a:r>
            <a:br>
              <a:rPr lang="en-US" sz="2800" dirty="0">
                <a:cs typeface="Calibri"/>
              </a:rPr>
            </a:br>
            <a:r>
              <a:rPr lang="en-US" sz="2800" dirty="0">
                <a:cs typeface="Calibri"/>
              </a:rPr>
              <a:t>while simultaneously enrolled in high school</a:t>
            </a:r>
          </a:p>
          <a:p>
            <a:pPr marL="457200" indent="-457200">
              <a:spcAft>
                <a:spcPts val="600"/>
              </a:spcAft>
              <a:buFont typeface="Arial" panose="020B0604020202020204" pitchFamily="34" charset="0"/>
              <a:buChar char="•"/>
            </a:pPr>
            <a:r>
              <a:rPr lang="en-US" sz="2800" dirty="0">
                <a:cs typeface="Calibri"/>
              </a:rPr>
              <a:t>Select the term system</a:t>
            </a:r>
          </a:p>
          <a:p>
            <a:pPr marL="457200" indent="-457200">
              <a:spcAft>
                <a:spcPts val="600"/>
              </a:spcAft>
              <a:buFont typeface="Arial" panose="020B0604020202020204" pitchFamily="34" charset="0"/>
              <a:buChar char="•"/>
            </a:pPr>
            <a:r>
              <a:rPr lang="en-US" sz="2800" dirty="0">
                <a:cs typeface="Calibri"/>
              </a:rPr>
              <a:t>California resident? Select </a:t>
            </a:r>
            <a:r>
              <a:rPr lang="en-US" sz="2800" b="1" dirty="0">
                <a:solidFill>
                  <a:srgbClr val="C00000"/>
                </a:solidFill>
                <a:cs typeface="Calibri"/>
              </a:rPr>
              <a:t>in-state tuition </a:t>
            </a:r>
            <a:r>
              <a:rPr lang="en-US" sz="2800" dirty="0">
                <a:cs typeface="Calibri"/>
              </a:rPr>
              <a:t>for tuition status</a:t>
            </a:r>
          </a:p>
        </p:txBody>
      </p:sp>
      <p:pic>
        <p:nvPicPr>
          <p:cNvPr id="6" name="Picture 5">
            <a:extLst>
              <a:ext uri="{FF2B5EF4-FFF2-40B4-BE49-F238E27FC236}">
                <a16:creationId xmlns:a16="http://schemas.microsoft.com/office/drawing/2014/main" id="{24451848-DFBC-BD60-F62B-9DC80BC720BB}"/>
              </a:ext>
            </a:extLst>
          </p:cNvPr>
          <p:cNvPicPr>
            <a:picLocks noChangeAspect="1"/>
          </p:cNvPicPr>
          <p:nvPr/>
        </p:nvPicPr>
        <p:blipFill>
          <a:blip r:embed="rId5"/>
          <a:stretch>
            <a:fillRect/>
          </a:stretch>
        </p:blipFill>
        <p:spPr>
          <a:xfrm>
            <a:off x="3175621" y="3327196"/>
            <a:ext cx="6435960" cy="337961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498518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CBDF21FF-7F0B-480A-B185-91C7E8A9C4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 t="7737" b="6660"/>
          <a:stretch/>
        </p:blipFill>
        <p:spPr bwMode="auto">
          <a:xfrm>
            <a:off x="-101600" y="-1"/>
            <a:ext cx="12293600" cy="7024915"/>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B91B2183-94D5-478F-8227-47BCEAA345A9}"/>
              </a:ext>
            </a:extLst>
          </p:cNvPr>
          <p:cNvSpPr/>
          <p:nvPr/>
        </p:nvSpPr>
        <p:spPr>
          <a:xfrm>
            <a:off x="97837" y="121786"/>
            <a:ext cx="11801896" cy="6558414"/>
          </a:xfrm>
          <a:prstGeom prst="rect">
            <a:avLst/>
          </a:prstGeom>
          <a:solidFill>
            <a:schemeClr val="bg1">
              <a:alpha val="90000"/>
            </a:schemeClr>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079B994A-74F2-41A8-B9EF-E016EBE3E99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188169" y="192046"/>
            <a:ext cx="1644567" cy="1777800"/>
          </a:xfrm>
          <a:prstGeom prst="rect">
            <a:avLst/>
          </a:prstGeom>
          <a:ln w="38100">
            <a:solidFill>
              <a:srgbClr val="D2202E"/>
            </a:solidFill>
          </a:ln>
        </p:spPr>
      </p:pic>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dirty="0"/>
              <a:t>Human resources slide 1</a:t>
            </a:r>
          </a:p>
        </p:txBody>
      </p:sp>
      <p:sp>
        <p:nvSpPr>
          <p:cNvPr id="10" name="Rectangle 9">
            <a:extLst>
              <a:ext uri="{FF2B5EF4-FFF2-40B4-BE49-F238E27FC236}">
                <a16:creationId xmlns:a16="http://schemas.microsoft.com/office/drawing/2014/main" id="{EE67FA70-E8CC-41FE-AF0B-B8AE2465B4CA}"/>
              </a:ext>
            </a:extLst>
          </p:cNvPr>
          <p:cNvSpPr/>
          <p:nvPr/>
        </p:nvSpPr>
        <p:spPr>
          <a:xfrm>
            <a:off x="-58992" y="6672464"/>
            <a:ext cx="12293598" cy="227702"/>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9E3F658F-9441-4938-87F7-A5F3A0B724B6}"/>
              </a:ext>
            </a:extLst>
          </p:cNvPr>
          <p:cNvSpPr/>
          <p:nvPr/>
        </p:nvSpPr>
        <p:spPr>
          <a:xfrm>
            <a:off x="681236" y="308879"/>
            <a:ext cx="10813143" cy="492443"/>
          </a:xfrm>
          <a:prstGeom prst="rect">
            <a:avLst/>
          </a:prstGeom>
        </p:spPr>
        <p:txBody>
          <a:bodyPr wrap="square" lIns="0" tIns="0" rIns="0" bIns="0">
            <a:spAutoFit/>
          </a:bodyPr>
          <a:lstStyle/>
          <a:p>
            <a:pPr>
              <a:spcAft>
                <a:spcPts val="600"/>
              </a:spcAft>
            </a:pPr>
            <a:r>
              <a:rPr lang="en-US" sz="3200" b="1" dirty="0">
                <a:solidFill>
                  <a:srgbClr val="D2202E"/>
                </a:solidFill>
                <a:cs typeface="Segoe UI" panose="020B0502040204020203" pitchFamily="34" charset="0"/>
              </a:rPr>
              <a:t>Colleges Attended – Degree Information</a:t>
            </a:r>
          </a:p>
        </p:txBody>
      </p:sp>
      <p:sp>
        <p:nvSpPr>
          <p:cNvPr id="34" name="Rectangle 33">
            <a:extLst>
              <a:ext uri="{FF2B5EF4-FFF2-40B4-BE49-F238E27FC236}">
                <a16:creationId xmlns:a16="http://schemas.microsoft.com/office/drawing/2014/main" id="{AC8DBFBC-8C48-4DD6-96F5-1608BD60D024}"/>
              </a:ext>
            </a:extLst>
          </p:cNvPr>
          <p:cNvSpPr/>
          <p:nvPr/>
        </p:nvSpPr>
        <p:spPr>
          <a:xfrm>
            <a:off x="708453" y="2161892"/>
            <a:ext cx="11929862" cy="369332"/>
          </a:xfrm>
          <a:prstGeom prst="rect">
            <a:avLst/>
          </a:prstGeom>
        </p:spPr>
        <p:txBody>
          <a:bodyPr wrap="square" lIns="0" tIns="0" rIns="0" bIns="0">
            <a:spAutoFit/>
          </a:bodyPr>
          <a:lstStyle/>
          <a:p>
            <a:pPr>
              <a:spcAft>
                <a:spcPts val="600"/>
              </a:spcAft>
            </a:pPr>
            <a:r>
              <a:rPr lang="en-US" sz="2400" dirty="0"/>
              <a:t>Select </a:t>
            </a:r>
            <a:r>
              <a:rPr lang="en-US" sz="2400" b="1" dirty="0">
                <a:solidFill>
                  <a:srgbClr val="D2202E"/>
                </a:solidFill>
              </a:rPr>
              <a:t>Yes</a:t>
            </a:r>
            <a:r>
              <a:rPr lang="en-US" sz="2400" dirty="0"/>
              <a:t> if you will have earned a Certificate, Associate’s Degree, or an AD-T</a:t>
            </a:r>
            <a:endParaRPr lang="en-US" sz="2400" b="1" dirty="0">
              <a:solidFill>
                <a:srgbClr val="D2202E"/>
              </a:solidFill>
              <a:cs typeface="Segoe UI" panose="020B0502040204020203" pitchFamily="34" charset="0"/>
            </a:endParaRPr>
          </a:p>
        </p:txBody>
      </p:sp>
      <p:pic>
        <p:nvPicPr>
          <p:cNvPr id="2" name="Picture 1">
            <a:extLst>
              <a:ext uri="{FF2B5EF4-FFF2-40B4-BE49-F238E27FC236}">
                <a16:creationId xmlns:a16="http://schemas.microsoft.com/office/drawing/2014/main" id="{CAB41BD7-2B70-444C-A736-3A403B0A46C4}"/>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605609" y="2571452"/>
            <a:ext cx="5653914" cy="2382949"/>
          </a:xfrm>
          <a:prstGeom prst="rect">
            <a:avLst/>
          </a:prstGeom>
          <a:ln w="28575">
            <a:solidFill>
              <a:srgbClr val="B0B0B0"/>
            </a:solidFill>
          </a:ln>
        </p:spPr>
      </p:pic>
      <p:pic>
        <p:nvPicPr>
          <p:cNvPr id="13" name="Picture 12">
            <a:extLst>
              <a:ext uri="{FF2B5EF4-FFF2-40B4-BE49-F238E27FC236}">
                <a16:creationId xmlns:a16="http://schemas.microsoft.com/office/drawing/2014/main" id="{E1C89682-1392-4EE0-BD6D-FEEC14EF9B5C}"/>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81236" y="969411"/>
            <a:ext cx="6906561" cy="897885"/>
          </a:xfrm>
          <a:prstGeom prst="rect">
            <a:avLst/>
          </a:prstGeom>
          <a:ln w="28575">
            <a:solidFill>
              <a:srgbClr val="B0B0B0"/>
            </a:solidFill>
          </a:ln>
        </p:spPr>
      </p:pic>
      <p:sp>
        <p:nvSpPr>
          <p:cNvPr id="5" name="Arrow: Right 4">
            <a:extLst>
              <a:ext uri="{FF2B5EF4-FFF2-40B4-BE49-F238E27FC236}">
                <a16:creationId xmlns:a16="http://schemas.microsoft.com/office/drawing/2014/main" id="{3C1AEEFF-E491-4445-8545-1E3A367DAC88}"/>
              </a:ext>
            </a:extLst>
          </p:cNvPr>
          <p:cNvSpPr/>
          <p:nvPr/>
        </p:nvSpPr>
        <p:spPr>
          <a:xfrm>
            <a:off x="4433389" y="3000745"/>
            <a:ext cx="436864" cy="455427"/>
          </a:xfrm>
          <a:prstGeom prst="rightArrow">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8B7489-DB32-4158-B891-9969286D14A6}"/>
              </a:ext>
            </a:extLst>
          </p:cNvPr>
          <p:cNvSpPr/>
          <p:nvPr/>
        </p:nvSpPr>
        <p:spPr>
          <a:xfrm>
            <a:off x="681236" y="5072012"/>
            <a:ext cx="4606950" cy="1107996"/>
          </a:xfrm>
          <a:prstGeom prst="rect">
            <a:avLst/>
          </a:prstGeom>
        </p:spPr>
        <p:txBody>
          <a:bodyPr wrap="square" lIns="0" tIns="0" rIns="0" bIns="0">
            <a:spAutoFit/>
          </a:bodyPr>
          <a:lstStyle/>
          <a:p>
            <a:pPr>
              <a:spcAft>
                <a:spcPts val="600"/>
              </a:spcAft>
            </a:pPr>
            <a:r>
              <a:rPr lang="en-US" sz="2400" dirty="0"/>
              <a:t>Report </a:t>
            </a:r>
            <a:r>
              <a:rPr lang="en-US" sz="2400" b="1" dirty="0"/>
              <a:t>Dates of Attendance. </a:t>
            </a:r>
            <a:br>
              <a:rPr lang="en-US" sz="2400" dirty="0"/>
            </a:br>
            <a:r>
              <a:rPr lang="en-US" sz="2400" dirty="0"/>
              <a:t>If you have attended another college, click SAVE and then click</a:t>
            </a:r>
          </a:p>
        </p:txBody>
      </p:sp>
      <p:sp>
        <p:nvSpPr>
          <p:cNvPr id="16" name="Rectangle 15">
            <a:extLst>
              <a:ext uri="{FF2B5EF4-FFF2-40B4-BE49-F238E27FC236}">
                <a16:creationId xmlns:a16="http://schemas.microsoft.com/office/drawing/2014/main" id="{A2733B7B-2283-45E4-ADDF-1DA36F82261D}"/>
              </a:ext>
            </a:extLst>
          </p:cNvPr>
          <p:cNvSpPr/>
          <p:nvPr/>
        </p:nvSpPr>
        <p:spPr>
          <a:xfrm>
            <a:off x="681236" y="3182895"/>
            <a:ext cx="3724936" cy="1107996"/>
          </a:xfrm>
          <a:prstGeom prst="rect">
            <a:avLst/>
          </a:prstGeom>
        </p:spPr>
        <p:txBody>
          <a:bodyPr wrap="square" lIns="0" tIns="0" rIns="0" bIns="0">
            <a:spAutoFit/>
          </a:bodyPr>
          <a:lstStyle/>
          <a:p>
            <a:pPr>
              <a:spcAft>
                <a:spcPts val="600"/>
              </a:spcAft>
            </a:pPr>
            <a:r>
              <a:rPr lang="en-US" sz="2400" dirty="0"/>
              <a:t>Select </a:t>
            </a:r>
            <a:r>
              <a:rPr lang="en-US" sz="2400" b="1" dirty="0"/>
              <a:t>Degree Awarded </a:t>
            </a:r>
            <a:r>
              <a:rPr lang="en-US" sz="2400" dirty="0"/>
              <a:t>if you will have earned it before starting at the CSU</a:t>
            </a:r>
          </a:p>
        </p:txBody>
      </p:sp>
      <p:sp>
        <p:nvSpPr>
          <p:cNvPr id="20" name="Arrow: Right 19">
            <a:extLst>
              <a:ext uri="{FF2B5EF4-FFF2-40B4-BE49-F238E27FC236}">
                <a16:creationId xmlns:a16="http://schemas.microsoft.com/office/drawing/2014/main" id="{7DAFC1E4-F089-449E-807F-D72E645DF021}"/>
              </a:ext>
            </a:extLst>
          </p:cNvPr>
          <p:cNvSpPr/>
          <p:nvPr/>
        </p:nvSpPr>
        <p:spPr>
          <a:xfrm rot="16200000">
            <a:off x="928189" y="1693946"/>
            <a:ext cx="436864" cy="455427"/>
          </a:xfrm>
          <a:prstGeom prst="rightArrow">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144CF88-8C99-4476-8E43-63EC474CBA54}"/>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487838" y="6244931"/>
            <a:ext cx="2400207" cy="366640"/>
          </a:xfrm>
          <a:prstGeom prst="rect">
            <a:avLst/>
          </a:prstGeom>
          <a:ln w="28575">
            <a:solidFill>
              <a:srgbClr val="B0B0B0"/>
            </a:solidFill>
          </a:ln>
        </p:spPr>
      </p:pic>
      <p:pic>
        <p:nvPicPr>
          <p:cNvPr id="7" name="Picture 6">
            <a:extLst>
              <a:ext uri="{FF2B5EF4-FFF2-40B4-BE49-F238E27FC236}">
                <a16:creationId xmlns:a16="http://schemas.microsoft.com/office/drawing/2014/main" id="{C4C612AA-9472-EB76-DD1E-C476DCA7CE04}"/>
              </a:ext>
            </a:extLst>
          </p:cNvPr>
          <p:cNvPicPr>
            <a:picLocks noChangeAspect="1"/>
          </p:cNvPicPr>
          <p:nvPr/>
        </p:nvPicPr>
        <p:blipFill>
          <a:blip r:embed="rId8"/>
          <a:stretch>
            <a:fillRect/>
          </a:stretch>
        </p:blipFill>
        <p:spPr>
          <a:xfrm>
            <a:off x="5187867" y="5062012"/>
            <a:ext cx="6858000" cy="1762125"/>
          </a:xfrm>
          <a:prstGeom prst="rect">
            <a:avLst/>
          </a:prstGeom>
        </p:spPr>
      </p:pic>
      <p:sp>
        <p:nvSpPr>
          <p:cNvPr id="8" name="Arrow: Right 7">
            <a:extLst>
              <a:ext uri="{FF2B5EF4-FFF2-40B4-BE49-F238E27FC236}">
                <a16:creationId xmlns:a16="http://schemas.microsoft.com/office/drawing/2014/main" id="{B084E239-8034-B04A-8043-06FFDD5B5C39}"/>
              </a:ext>
            </a:extLst>
          </p:cNvPr>
          <p:cNvSpPr/>
          <p:nvPr/>
        </p:nvSpPr>
        <p:spPr>
          <a:xfrm>
            <a:off x="4870253" y="5253964"/>
            <a:ext cx="436864" cy="455427"/>
          </a:xfrm>
          <a:prstGeom prst="rightArrow">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0333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6">
            <a:extLst>
              <a:ext uri="{FF2B5EF4-FFF2-40B4-BE49-F238E27FC236}">
                <a16:creationId xmlns:a16="http://schemas.microsoft.com/office/drawing/2014/main" id="{DC976587-804F-4A93-91B5-9EC2B3CECB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01598" y="-264926"/>
            <a:ext cx="12293598" cy="717598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6FE2632C-49EA-4ECE-9B86-D1A4BE1A4839}"/>
              </a:ext>
            </a:extLst>
          </p:cNvPr>
          <p:cNvSpPr/>
          <p:nvPr/>
        </p:nvSpPr>
        <p:spPr>
          <a:xfrm>
            <a:off x="97837" y="121786"/>
            <a:ext cx="11801896" cy="6558414"/>
          </a:xfrm>
          <a:prstGeom prst="rect">
            <a:avLst/>
          </a:prstGeom>
          <a:solidFill>
            <a:schemeClr val="bg1">
              <a:alpha val="90000"/>
            </a:schemeClr>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43B8401A-9DFA-42C5-B8C7-C772C9AB0CC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146564" y="239846"/>
            <a:ext cx="1649989" cy="1783662"/>
          </a:xfrm>
          <a:prstGeom prst="rect">
            <a:avLst/>
          </a:prstGeom>
          <a:ln w="38100">
            <a:solidFill>
              <a:srgbClr val="D2202E"/>
            </a:solidFill>
          </a:ln>
        </p:spPr>
      </p:pic>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dirty="0"/>
              <a:t>Human resources slide 1</a:t>
            </a:r>
          </a:p>
        </p:txBody>
      </p:sp>
      <p:sp>
        <p:nvSpPr>
          <p:cNvPr id="10" name="Rectangle 9">
            <a:extLst>
              <a:ext uri="{FF2B5EF4-FFF2-40B4-BE49-F238E27FC236}">
                <a16:creationId xmlns:a16="http://schemas.microsoft.com/office/drawing/2014/main" id="{EE67FA70-E8CC-41FE-AF0B-B8AE2465B4CA}"/>
              </a:ext>
            </a:extLst>
          </p:cNvPr>
          <p:cNvSpPr/>
          <p:nvPr/>
        </p:nvSpPr>
        <p:spPr>
          <a:xfrm>
            <a:off x="0" y="6797212"/>
            <a:ext cx="12293598" cy="227702"/>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9E3F658F-9441-4938-87F7-A5F3A0B724B6}"/>
              </a:ext>
            </a:extLst>
          </p:cNvPr>
          <p:cNvSpPr/>
          <p:nvPr/>
        </p:nvSpPr>
        <p:spPr>
          <a:xfrm>
            <a:off x="395447" y="447577"/>
            <a:ext cx="10813143" cy="492443"/>
          </a:xfrm>
          <a:prstGeom prst="rect">
            <a:avLst/>
          </a:prstGeom>
        </p:spPr>
        <p:txBody>
          <a:bodyPr wrap="square" lIns="0" tIns="0" rIns="0" bIns="0" anchor="t">
            <a:spAutoFit/>
          </a:bodyPr>
          <a:lstStyle/>
          <a:p>
            <a:pPr>
              <a:spcAft>
                <a:spcPts val="600"/>
              </a:spcAft>
            </a:pPr>
            <a:r>
              <a:rPr lang="en-US" sz="3200" b="1" dirty="0">
                <a:solidFill>
                  <a:srgbClr val="D2202E"/>
                </a:solidFill>
                <a:cs typeface="Segoe UI"/>
              </a:rPr>
              <a:t>College Coursework</a:t>
            </a:r>
            <a:endParaRPr lang="en-US" dirty="0"/>
          </a:p>
        </p:txBody>
      </p:sp>
      <p:sp>
        <p:nvSpPr>
          <p:cNvPr id="34" name="Rectangle 33">
            <a:extLst>
              <a:ext uri="{FF2B5EF4-FFF2-40B4-BE49-F238E27FC236}">
                <a16:creationId xmlns:a16="http://schemas.microsoft.com/office/drawing/2014/main" id="{AC8DBFBC-8C48-4DD6-96F5-1608BD60D024}"/>
              </a:ext>
            </a:extLst>
          </p:cNvPr>
          <p:cNvSpPr/>
          <p:nvPr/>
        </p:nvSpPr>
        <p:spPr>
          <a:xfrm>
            <a:off x="395446" y="2359038"/>
            <a:ext cx="9350299" cy="2012282"/>
          </a:xfrm>
          <a:prstGeom prst="rect">
            <a:avLst/>
          </a:prstGeom>
        </p:spPr>
        <p:txBody>
          <a:bodyPr wrap="square" lIns="0" tIns="0" rIns="0" bIns="0" numCol="3">
            <a:spAutoFit/>
          </a:bodyPr>
          <a:lstStyle/>
          <a:p>
            <a:pPr marL="800100" lvl="1" indent="-342900">
              <a:spcAft>
                <a:spcPts val="600"/>
              </a:spcAft>
              <a:buClr>
                <a:srgbClr val="00B050"/>
              </a:buClr>
              <a:buFont typeface="Wingdings" panose="05000000000000000000" pitchFamily="2" charset="2"/>
              <a:buChar char="ü"/>
            </a:pPr>
            <a:r>
              <a:rPr lang="en-US" sz="2800" dirty="0">
                <a:cs typeface="Segoe UI" panose="020B0502040204020203" pitchFamily="34" charset="0"/>
              </a:rPr>
              <a:t>Withdrawals</a:t>
            </a:r>
          </a:p>
          <a:p>
            <a:pPr marL="800100" lvl="1" indent="-342900">
              <a:spcAft>
                <a:spcPts val="600"/>
              </a:spcAft>
              <a:buClr>
                <a:srgbClr val="00B050"/>
              </a:buClr>
              <a:buFont typeface="Wingdings" panose="05000000000000000000" pitchFamily="2" charset="2"/>
              <a:buChar char="ü"/>
            </a:pPr>
            <a:r>
              <a:rPr lang="en-US" sz="2800" dirty="0">
                <a:cs typeface="Segoe UI" panose="020B0502040204020203" pitchFamily="34" charset="0"/>
              </a:rPr>
              <a:t>Repeats</a:t>
            </a:r>
          </a:p>
          <a:p>
            <a:pPr marL="800100" lvl="1" indent="-342900">
              <a:spcAft>
                <a:spcPts val="600"/>
              </a:spcAft>
              <a:buClr>
                <a:srgbClr val="00B050"/>
              </a:buClr>
              <a:buFont typeface="Wingdings" panose="05000000000000000000" pitchFamily="2" charset="2"/>
              <a:buChar char="ü"/>
            </a:pPr>
            <a:r>
              <a:rPr lang="en-US" sz="2800" dirty="0">
                <a:cs typeface="Segoe UI" panose="020B0502040204020203" pitchFamily="34" charset="0"/>
              </a:rPr>
              <a:t>Ungraded labs</a:t>
            </a:r>
          </a:p>
          <a:p>
            <a:pPr marL="800100" lvl="1" indent="-342900">
              <a:spcAft>
                <a:spcPts val="600"/>
              </a:spcAft>
              <a:buClr>
                <a:srgbClr val="00B050"/>
              </a:buClr>
              <a:buFont typeface="Wingdings" panose="05000000000000000000" pitchFamily="2" charset="2"/>
              <a:buChar char="ü"/>
            </a:pPr>
            <a:endParaRPr lang="en-US" sz="2800" dirty="0">
              <a:cs typeface="Segoe UI" panose="020B0502040204020203" pitchFamily="34" charset="0"/>
            </a:endParaRPr>
          </a:p>
          <a:p>
            <a:pPr marL="800100" lvl="1" indent="-342900">
              <a:spcAft>
                <a:spcPts val="600"/>
              </a:spcAft>
              <a:buClr>
                <a:srgbClr val="00B050"/>
              </a:buClr>
              <a:buFont typeface="Wingdings" panose="05000000000000000000" pitchFamily="2" charset="2"/>
              <a:buChar char="ü"/>
            </a:pPr>
            <a:r>
              <a:rPr lang="en-US" sz="2800" dirty="0">
                <a:cs typeface="Segoe UI" panose="020B0502040204020203" pitchFamily="34" charset="0"/>
              </a:rPr>
              <a:t>Test credits</a:t>
            </a:r>
          </a:p>
          <a:p>
            <a:pPr marL="800100" lvl="1" indent="-342900">
              <a:spcAft>
                <a:spcPts val="600"/>
              </a:spcAft>
              <a:buClr>
                <a:srgbClr val="00B050"/>
              </a:buClr>
              <a:buFont typeface="Wingdings" panose="05000000000000000000" pitchFamily="2" charset="2"/>
              <a:buChar char="ü"/>
            </a:pPr>
            <a:r>
              <a:rPr lang="en-US" sz="2800" dirty="0">
                <a:cs typeface="Segoe UI" panose="020B0502040204020203" pitchFamily="34" charset="0"/>
              </a:rPr>
              <a:t>Gym courses</a:t>
            </a:r>
          </a:p>
          <a:p>
            <a:pPr marL="800100" lvl="1" indent="-342900">
              <a:spcAft>
                <a:spcPts val="600"/>
              </a:spcAft>
              <a:buClr>
                <a:srgbClr val="00B050"/>
              </a:buClr>
              <a:buFont typeface="Wingdings" panose="05000000000000000000" pitchFamily="2" charset="2"/>
              <a:buChar char="ü"/>
            </a:pPr>
            <a:r>
              <a:rPr lang="en-US" sz="2800" dirty="0">
                <a:cs typeface="Segoe UI" panose="020B0502040204020203" pitchFamily="34" charset="0"/>
              </a:rPr>
              <a:t>Orientations</a:t>
            </a:r>
          </a:p>
          <a:p>
            <a:pPr marL="800100" lvl="1" indent="-342900">
              <a:spcAft>
                <a:spcPts val="600"/>
              </a:spcAft>
              <a:buClr>
                <a:srgbClr val="00B050"/>
              </a:buClr>
              <a:buFont typeface="Wingdings" panose="05000000000000000000" pitchFamily="2" charset="2"/>
              <a:buChar char="ü"/>
            </a:pPr>
            <a:endParaRPr lang="en-US" sz="2800" dirty="0">
              <a:cs typeface="Segoe UI" panose="020B0502040204020203" pitchFamily="34" charset="0"/>
            </a:endParaRPr>
          </a:p>
          <a:p>
            <a:pPr marL="800100" lvl="1" indent="-342900">
              <a:spcAft>
                <a:spcPts val="600"/>
              </a:spcAft>
              <a:buClr>
                <a:srgbClr val="00B050"/>
              </a:buClr>
              <a:buFont typeface="Wingdings" panose="05000000000000000000" pitchFamily="2" charset="2"/>
              <a:buChar char="ü"/>
            </a:pPr>
            <a:r>
              <a:rPr lang="en-US" sz="2800" dirty="0">
                <a:cs typeface="Segoe UI" panose="020B0502040204020203" pitchFamily="34" charset="0"/>
              </a:rPr>
              <a:t>Other non-graded courses</a:t>
            </a:r>
          </a:p>
          <a:p>
            <a:pPr marL="800100" lvl="1" indent="-342900">
              <a:spcAft>
                <a:spcPts val="600"/>
              </a:spcAft>
              <a:buClr>
                <a:srgbClr val="00B050"/>
              </a:buClr>
              <a:buFont typeface="Wingdings" panose="05000000000000000000" pitchFamily="2" charset="2"/>
              <a:buChar char="ü"/>
            </a:pPr>
            <a:r>
              <a:rPr lang="en-US" sz="2800" i="1" dirty="0">
                <a:cs typeface="Segoe UI" panose="020B0502040204020203" pitchFamily="34" charset="0"/>
              </a:rPr>
              <a:t>Even if non-transferrable</a:t>
            </a:r>
          </a:p>
        </p:txBody>
      </p:sp>
      <p:sp>
        <p:nvSpPr>
          <p:cNvPr id="2" name="Rectangle 1">
            <a:extLst>
              <a:ext uri="{FF2B5EF4-FFF2-40B4-BE49-F238E27FC236}">
                <a16:creationId xmlns:a16="http://schemas.microsoft.com/office/drawing/2014/main" id="{080E15CA-7743-4207-A4AA-4362EAE562DE}"/>
              </a:ext>
            </a:extLst>
          </p:cNvPr>
          <p:cNvSpPr/>
          <p:nvPr/>
        </p:nvSpPr>
        <p:spPr>
          <a:xfrm>
            <a:off x="395447" y="1069401"/>
            <a:ext cx="8099469" cy="954107"/>
          </a:xfrm>
          <a:prstGeom prst="rect">
            <a:avLst/>
          </a:prstGeom>
        </p:spPr>
        <p:txBody>
          <a:bodyPr wrap="square">
            <a:spAutoFit/>
          </a:bodyPr>
          <a:lstStyle/>
          <a:p>
            <a:pPr>
              <a:spcAft>
                <a:spcPts val="600"/>
              </a:spcAft>
            </a:pPr>
            <a:r>
              <a:rPr lang="en-US" sz="2800" dirty="0">
                <a:cs typeface="Segoe UI" panose="020B0502040204020203" pitchFamily="34" charset="0"/>
              </a:rPr>
              <a:t>Report all courses completed on your transcripts for all colleges attended. This includes:</a:t>
            </a:r>
          </a:p>
        </p:txBody>
      </p:sp>
      <p:sp>
        <p:nvSpPr>
          <p:cNvPr id="14" name="Rectangle 13">
            <a:extLst>
              <a:ext uri="{FF2B5EF4-FFF2-40B4-BE49-F238E27FC236}">
                <a16:creationId xmlns:a16="http://schemas.microsoft.com/office/drawing/2014/main" id="{28D9C0D6-B04D-4A75-911C-78751B307B0E}"/>
              </a:ext>
            </a:extLst>
          </p:cNvPr>
          <p:cNvSpPr/>
          <p:nvPr/>
        </p:nvSpPr>
        <p:spPr>
          <a:xfrm>
            <a:off x="289541" y="4748092"/>
            <a:ext cx="8627146" cy="1461939"/>
          </a:xfrm>
          <a:prstGeom prst="rect">
            <a:avLst/>
          </a:prstGeom>
        </p:spPr>
        <p:txBody>
          <a:bodyPr wrap="square">
            <a:spAutoFit/>
          </a:bodyPr>
          <a:lstStyle/>
          <a:p>
            <a:pPr marL="342900" indent="-342900">
              <a:spcAft>
                <a:spcPts val="600"/>
              </a:spcAft>
              <a:buFont typeface="Arial" panose="020B0604020202020204" pitchFamily="34" charset="0"/>
              <a:buChar char="•"/>
            </a:pPr>
            <a:r>
              <a:rPr lang="en-US" sz="2800" dirty="0">
                <a:cs typeface="Segoe UI" panose="020B0502040204020203" pitchFamily="34" charset="0"/>
              </a:rPr>
              <a:t>All colleges you reported attending will appear in the College Coursework section.</a:t>
            </a:r>
          </a:p>
          <a:p>
            <a:pPr marL="342900" indent="-342900">
              <a:spcAft>
                <a:spcPts val="600"/>
              </a:spcAft>
              <a:buFont typeface="Arial" panose="020B0604020202020204" pitchFamily="34" charset="0"/>
              <a:buChar char="•"/>
            </a:pPr>
            <a:r>
              <a:rPr lang="en-US" sz="2800" dirty="0">
                <a:cs typeface="Segoe UI" panose="020B0502040204020203" pitchFamily="34" charset="0"/>
              </a:rPr>
              <a:t>Click                  to enter transcripts for each college.</a:t>
            </a:r>
          </a:p>
        </p:txBody>
      </p:sp>
      <p:pic>
        <p:nvPicPr>
          <p:cNvPr id="4" name="Picture 3">
            <a:extLst>
              <a:ext uri="{FF2B5EF4-FFF2-40B4-BE49-F238E27FC236}">
                <a16:creationId xmlns:a16="http://schemas.microsoft.com/office/drawing/2014/main" id="{DCC8E817-8807-4523-83E2-26D4CBB04186}"/>
              </a:ext>
            </a:extLst>
          </p:cNvPr>
          <p:cNvPicPr>
            <a:picLocks noChangeAspect="1"/>
          </p:cNvPicPr>
          <p:nvPr/>
        </p:nvPicPr>
        <p:blipFill rotWithShape="1">
          <a:blip r:embed="rId5">
            <a:extLst>
              <a:ext uri="{28A0092B-C50C-407E-A947-70E740481C1C}">
                <a14:useLocalDpi xmlns:a14="http://schemas.microsoft.com/office/drawing/2010/main" val="0"/>
              </a:ext>
            </a:extLst>
          </a:blip>
          <a:srcRect b="-6978"/>
          <a:stretch/>
        </p:blipFill>
        <p:spPr>
          <a:xfrm>
            <a:off x="1557943" y="5738802"/>
            <a:ext cx="1079500" cy="470876"/>
          </a:xfrm>
          <a:prstGeom prst="rect">
            <a:avLst/>
          </a:prstGeom>
        </p:spPr>
      </p:pic>
    </p:spTree>
    <p:extLst>
      <p:ext uri="{BB962C8B-B14F-4D97-AF65-F5344CB8AC3E}">
        <p14:creationId xmlns:p14="http://schemas.microsoft.com/office/powerpoint/2010/main" val="12954579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6">
            <a:extLst>
              <a:ext uri="{FF2B5EF4-FFF2-40B4-BE49-F238E27FC236}">
                <a16:creationId xmlns:a16="http://schemas.microsoft.com/office/drawing/2014/main" id="{CFE6536A-A866-417A-82A2-7DA438366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284" b="6284"/>
          <a:stretch/>
        </p:blipFill>
        <p:spPr bwMode="auto">
          <a:xfrm>
            <a:off x="-101598" y="-264926"/>
            <a:ext cx="12293598" cy="717598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1450D46E-11B8-4E57-9A69-BCF0A410CF3B}"/>
              </a:ext>
            </a:extLst>
          </p:cNvPr>
          <p:cNvSpPr/>
          <p:nvPr/>
        </p:nvSpPr>
        <p:spPr>
          <a:xfrm>
            <a:off x="-93519" y="6672520"/>
            <a:ext cx="12293598" cy="227702"/>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D8B01AF1-189A-470D-A0FD-D0B5EA63100B}"/>
              </a:ext>
            </a:extLst>
          </p:cNvPr>
          <p:cNvSpPr/>
          <p:nvPr/>
        </p:nvSpPr>
        <p:spPr>
          <a:xfrm>
            <a:off x="519289" y="0"/>
            <a:ext cx="10914687" cy="6489608"/>
          </a:xfrm>
          <a:prstGeom prst="rect">
            <a:avLst/>
          </a:prstGeom>
          <a:solidFill>
            <a:schemeClr val="bg1">
              <a:alpha val="90000"/>
            </a:schemeClr>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cs typeface="Calibri" panose="020F0502020204030204"/>
            </a:endParaRPr>
          </a:p>
          <a:p>
            <a:pPr algn="ctr"/>
            <a:endParaRPr lang="en-US">
              <a:cs typeface="Calibri" panose="020F0502020204030204"/>
            </a:endParaRPr>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a:t>Human resources slide 1</a:t>
            </a:r>
          </a:p>
        </p:txBody>
      </p:sp>
      <p:sp>
        <p:nvSpPr>
          <p:cNvPr id="28" name="Rectangle 27">
            <a:extLst>
              <a:ext uri="{FF2B5EF4-FFF2-40B4-BE49-F238E27FC236}">
                <a16:creationId xmlns:a16="http://schemas.microsoft.com/office/drawing/2014/main" id="{9E3F658F-9441-4938-87F7-A5F3A0B724B6}"/>
              </a:ext>
            </a:extLst>
          </p:cNvPr>
          <p:cNvSpPr/>
          <p:nvPr/>
        </p:nvSpPr>
        <p:spPr>
          <a:xfrm>
            <a:off x="689428" y="16881"/>
            <a:ext cx="10813143" cy="492443"/>
          </a:xfrm>
          <a:prstGeom prst="rect">
            <a:avLst/>
          </a:prstGeom>
        </p:spPr>
        <p:txBody>
          <a:bodyPr wrap="square" lIns="0" tIns="0" rIns="0" bIns="0">
            <a:spAutoFit/>
          </a:bodyPr>
          <a:lstStyle/>
          <a:p>
            <a:pPr>
              <a:spcAft>
                <a:spcPts val="600"/>
              </a:spcAft>
            </a:pPr>
            <a:r>
              <a:rPr lang="en-US" sz="3200" b="1" dirty="0">
                <a:solidFill>
                  <a:srgbClr val="D2202E"/>
                </a:solidFill>
                <a:cs typeface="Segoe UI" panose="020B0502040204020203" pitchFamily="34" charset="0"/>
              </a:rPr>
              <a:t>College Coursework</a:t>
            </a:r>
          </a:p>
        </p:txBody>
      </p:sp>
      <p:sp>
        <p:nvSpPr>
          <p:cNvPr id="34" name="Rectangle 33">
            <a:extLst>
              <a:ext uri="{FF2B5EF4-FFF2-40B4-BE49-F238E27FC236}">
                <a16:creationId xmlns:a16="http://schemas.microsoft.com/office/drawing/2014/main" id="{AC8DBFBC-8C48-4DD6-96F5-1608BD60D024}"/>
              </a:ext>
            </a:extLst>
          </p:cNvPr>
          <p:cNvSpPr/>
          <p:nvPr/>
        </p:nvSpPr>
        <p:spPr>
          <a:xfrm>
            <a:off x="732917" y="687724"/>
            <a:ext cx="9576789" cy="4339650"/>
          </a:xfrm>
          <a:prstGeom prst="rect">
            <a:avLst/>
          </a:prstGeom>
        </p:spPr>
        <p:txBody>
          <a:bodyPr wrap="square" lIns="0" tIns="0" rIns="0" bIns="0" anchor="t">
            <a:spAutoFit/>
          </a:bodyPr>
          <a:lstStyle/>
          <a:p>
            <a:pPr marL="342900" indent="-342900">
              <a:spcAft>
                <a:spcPts val="600"/>
              </a:spcAft>
              <a:buFont typeface="Arial" panose="020B0604020202020204" pitchFamily="34" charset="0"/>
              <a:buChar char="•"/>
            </a:pPr>
            <a:r>
              <a:rPr lang="en-US" sz="2200" dirty="0">
                <a:cs typeface="Segoe UI"/>
              </a:rPr>
              <a:t>To begin entering college courses for each college you attended, click </a:t>
            </a:r>
          </a:p>
          <a:p>
            <a:pPr marL="342900" indent="-342900">
              <a:spcAft>
                <a:spcPts val="600"/>
              </a:spcAft>
              <a:buFont typeface="Arial" panose="020B0604020202020204" pitchFamily="34" charset="0"/>
              <a:buChar char="•"/>
            </a:pPr>
            <a:r>
              <a:rPr lang="en-US" sz="2200" dirty="0">
                <a:cs typeface="Segoe UI"/>
              </a:rPr>
              <a:t>Click </a:t>
            </a:r>
            <a:r>
              <a:rPr lang="en-US" sz="2200" b="1" dirty="0">
                <a:cs typeface="Segoe UI"/>
              </a:rPr>
              <a:t>Add a Semester (or Trimester or Quarter)</a:t>
            </a:r>
          </a:p>
          <a:p>
            <a:pPr marL="342900" indent="-342900">
              <a:spcAft>
                <a:spcPts val="600"/>
              </a:spcAft>
              <a:buFont typeface="Arial" panose="020B0604020202020204" pitchFamily="34" charset="0"/>
              <a:buChar char="•"/>
            </a:pPr>
            <a:r>
              <a:rPr lang="en-US" sz="2200" dirty="0">
                <a:cs typeface="Segoe UI"/>
              </a:rPr>
              <a:t>Select the </a:t>
            </a:r>
            <a:r>
              <a:rPr lang="en-US" sz="2200" b="1" dirty="0">
                <a:cs typeface="Segoe UI"/>
              </a:rPr>
              <a:t>Term, Year, and Completion Status </a:t>
            </a:r>
            <a:r>
              <a:rPr lang="en-US" sz="2200" dirty="0">
                <a:cs typeface="Segoe UI"/>
              </a:rPr>
              <a:t>(e.g., completed, in progress, planned)</a:t>
            </a:r>
          </a:p>
          <a:p>
            <a:pPr marL="342900" indent="-342900">
              <a:spcAft>
                <a:spcPts val="600"/>
              </a:spcAft>
              <a:buFont typeface="Arial" panose="020B0604020202020204" pitchFamily="34" charset="0"/>
              <a:buChar char="•"/>
            </a:pPr>
            <a:r>
              <a:rPr lang="en-US" sz="2200" dirty="0">
                <a:cs typeface="Segoe UI"/>
              </a:rPr>
              <a:t>Click </a:t>
            </a:r>
          </a:p>
          <a:p>
            <a:pPr marL="342900" indent="-342900">
              <a:spcAft>
                <a:spcPts val="600"/>
              </a:spcAft>
              <a:buFont typeface="Arial" panose="020B0604020202020204" pitchFamily="34" charset="0"/>
              <a:buChar char="•"/>
            </a:pPr>
            <a:r>
              <a:rPr lang="en-US" sz="2200" dirty="0">
                <a:cs typeface="Segoe UI"/>
              </a:rPr>
              <a:t>Enter the course code (e.g., BIO2)</a:t>
            </a:r>
          </a:p>
          <a:p>
            <a:pPr marL="342900" indent="-342900">
              <a:spcAft>
                <a:spcPts val="600"/>
              </a:spcAft>
              <a:buFont typeface="Arial" panose="020B0604020202020204" pitchFamily="34" charset="0"/>
              <a:buChar char="•"/>
            </a:pPr>
            <a:r>
              <a:rPr lang="en-US" sz="2200" dirty="0">
                <a:cs typeface="Segoe UI"/>
              </a:rPr>
              <a:t>The course title &amp; course credits should prepopulate based on course code</a:t>
            </a:r>
          </a:p>
          <a:p>
            <a:pPr marL="342900" indent="-342900">
              <a:spcAft>
                <a:spcPts val="600"/>
              </a:spcAft>
              <a:buFont typeface="Arial" panose="020B0604020202020204" pitchFamily="34" charset="0"/>
              <a:buChar char="•"/>
            </a:pPr>
            <a:r>
              <a:rPr lang="en-US" sz="2200" dirty="0">
                <a:cs typeface="Segoe UI"/>
              </a:rPr>
              <a:t>Enter the grade you received</a:t>
            </a:r>
          </a:p>
          <a:p>
            <a:pPr marL="342900" indent="-342900">
              <a:spcAft>
                <a:spcPts val="600"/>
              </a:spcAft>
              <a:buFont typeface="Arial" panose="020B0604020202020204" pitchFamily="34" charset="0"/>
              <a:buChar char="•"/>
            </a:pPr>
            <a:r>
              <a:rPr lang="en-US" sz="2200" dirty="0">
                <a:cs typeface="Segoe UI"/>
              </a:rPr>
              <a:t>Make sure the </a:t>
            </a:r>
            <a:br>
              <a:rPr lang="en-US" sz="2200" dirty="0">
                <a:cs typeface="Segoe UI"/>
              </a:rPr>
            </a:br>
            <a:r>
              <a:rPr lang="en-US" sz="2200" dirty="0">
                <a:cs typeface="Segoe UI"/>
              </a:rPr>
              <a:t>TRANSFERABLE box is checked</a:t>
            </a:r>
          </a:p>
          <a:p>
            <a:pPr marL="342900" indent="-342900">
              <a:spcAft>
                <a:spcPts val="600"/>
              </a:spcAft>
              <a:buFont typeface="Arial" panose="020B0604020202020204" pitchFamily="34" charset="0"/>
              <a:buChar char="•"/>
            </a:pPr>
            <a:r>
              <a:rPr lang="en-US" sz="2200" dirty="0">
                <a:cs typeface="Segoe UI"/>
              </a:rPr>
              <a:t>SAVE</a:t>
            </a:r>
          </a:p>
        </p:txBody>
      </p:sp>
      <p:pic>
        <p:nvPicPr>
          <p:cNvPr id="12" name="Picture 11">
            <a:extLst>
              <a:ext uri="{FF2B5EF4-FFF2-40B4-BE49-F238E27FC236}">
                <a16:creationId xmlns:a16="http://schemas.microsoft.com/office/drawing/2014/main" id="{F04B8520-778B-47FA-B880-A7FF7883BA18}"/>
              </a:ext>
            </a:extLst>
          </p:cNvPr>
          <p:cNvPicPr>
            <a:picLocks noChangeAspect="1"/>
          </p:cNvPicPr>
          <p:nvPr/>
        </p:nvPicPr>
        <p:blipFill rotWithShape="1">
          <a:blip r:embed="rId4"/>
          <a:srcRect l="50551" r="1951" b="49315"/>
          <a:stretch/>
        </p:blipFill>
        <p:spPr>
          <a:xfrm>
            <a:off x="10552089" y="-145928"/>
            <a:ext cx="1542352" cy="1667304"/>
          </a:xfrm>
          <a:prstGeom prst="rect">
            <a:avLst/>
          </a:prstGeom>
          <a:ln w="38100">
            <a:solidFill>
              <a:srgbClr val="D2202E"/>
            </a:solidFill>
          </a:ln>
        </p:spPr>
      </p:pic>
      <p:pic>
        <p:nvPicPr>
          <p:cNvPr id="5" name="Picture 4">
            <a:extLst>
              <a:ext uri="{FF2B5EF4-FFF2-40B4-BE49-F238E27FC236}">
                <a16:creationId xmlns:a16="http://schemas.microsoft.com/office/drawing/2014/main" id="{A9AA7D06-F41D-DC50-410A-38DFAD3CD4D4}"/>
              </a:ext>
            </a:extLst>
          </p:cNvPr>
          <p:cNvPicPr>
            <a:picLocks noChangeAspect="1"/>
          </p:cNvPicPr>
          <p:nvPr/>
        </p:nvPicPr>
        <p:blipFill>
          <a:blip r:embed="rId5"/>
          <a:stretch>
            <a:fillRect/>
          </a:stretch>
        </p:blipFill>
        <p:spPr>
          <a:xfrm>
            <a:off x="8909411" y="687724"/>
            <a:ext cx="1453069" cy="322904"/>
          </a:xfrm>
          <a:prstGeom prst="rect">
            <a:avLst/>
          </a:prstGeom>
        </p:spPr>
      </p:pic>
      <p:pic>
        <p:nvPicPr>
          <p:cNvPr id="9" name="Picture 8">
            <a:extLst>
              <a:ext uri="{FF2B5EF4-FFF2-40B4-BE49-F238E27FC236}">
                <a16:creationId xmlns:a16="http://schemas.microsoft.com/office/drawing/2014/main" id="{79AFE8ED-A0B3-3286-0780-47E92A4A2AF9}"/>
              </a:ext>
            </a:extLst>
          </p:cNvPr>
          <p:cNvPicPr>
            <a:picLocks noChangeAspect="1"/>
          </p:cNvPicPr>
          <p:nvPr/>
        </p:nvPicPr>
        <p:blipFill>
          <a:blip r:embed="rId6"/>
          <a:stretch>
            <a:fillRect/>
          </a:stretch>
        </p:blipFill>
        <p:spPr>
          <a:xfrm>
            <a:off x="1736316" y="2235182"/>
            <a:ext cx="1759095" cy="395159"/>
          </a:xfrm>
          <a:prstGeom prst="rect">
            <a:avLst/>
          </a:prstGeom>
        </p:spPr>
      </p:pic>
      <p:pic>
        <p:nvPicPr>
          <p:cNvPr id="11" name="Picture 10">
            <a:extLst>
              <a:ext uri="{FF2B5EF4-FFF2-40B4-BE49-F238E27FC236}">
                <a16:creationId xmlns:a16="http://schemas.microsoft.com/office/drawing/2014/main" id="{9CE2E815-8E4C-B3A8-348E-40512ECD411C}"/>
              </a:ext>
            </a:extLst>
          </p:cNvPr>
          <p:cNvPicPr>
            <a:picLocks noChangeAspect="1"/>
          </p:cNvPicPr>
          <p:nvPr/>
        </p:nvPicPr>
        <p:blipFill>
          <a:blip r:embed="rId7"/>
          <a:stretch>
            <a:fillRect/>
          </a:stretch>
        </p:blipFill>
        <p:spPr>
          <a:xfrm>
            <a:off x="4617316" y="3898661"/>
            <a:ext cx="7477125" cy="2257425"/>
          </a:xfrm>
          <a:prstGeom prst="rect">
            <a:avLst/>
          </a:prstGeom>
        </p:spPr>
      </p:pic>
      <p:sp>
        <p:nvSpPr>
          <p:cNvPr id="8" name="Rectangle 7">
            <a:extLst>
              <a:ext uri="{FF2B5EF4-FFF2-40B4-BE49-F238E27FC236}">
                <a16:creationId xmlns:a16="http://schemas.microsoft.com/office/drawing/2014/main" id="{0962F407-5EAD-488F-BC9A-1383DCC397D2}"/>
              </a:ext>
            </a:extLst>
          </p:cNvPr>
          <p:cNvSpPr/>
          <p:nvPr/>
        </p:nvSpPr>
        <p:spPr>
          <a:xfrm>
            <a:off x="4783151" y="5027373"/>
            <a:ext cx="1648178" cy="314499"/>
          </a:xfrm>
          <a:prstGeom prst="rect">
            <a:avLst/>
          </a:prstGeom>
          <a:noFill/>
          <a:ln w="28575">
            <a:solidFill>
              <a:srgbClr val="D22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CA1002-74BA-0893-1E21-4743CB86E9D8}"/>
              </a:ext>
            </a:extLst>
          </p:cNvPr>
          <p:cNvSpPr/>
          <p:nvPr/>
        </p:nvSpPr>
        <p:spPr>
          <a:xfrm>
            <a:off x="9210886" y="5027372"/>
            <a:ext cx="477400" cy="314499"/>
          </a:xfrm>
          <a:prstGeom prst="rect">
            <a:avLst/>
          </a:prstGeom>
          <a:noFill/>
          <a:ln w="28575">
            <a:solidFill>
              <a:srgbClr val="D22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6374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5218BA66-2061-4B1F-9CE9-3C5DC0434C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 t="7737" b="6660"/>
          <a:stretch/>
        </p:blipFill>
        <p:spPr bwMode="auto">
          <a:xfrm>
            <a:off x="-101600" y="-1"/>
            <a:ext cx="12293600" cy="702491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E393BD3-E528-4F0C-A1D2-723369CD32AB}"/>
              </a:ext>
            </a:extLst>
          </p:cNvPr>
          <p:cNvSpPr/>
          <p:nvPr/>
        </p:nvSpPr>
        <p:spPr>
          <a:xfrm>
            <a:off x="438889" y="752722"/>
            <a:ext cx="10813143" cy="5501774"/>
          </a:xfrm>
          <a:prstGeom prst="rect">
            <a:avLst/>
          </a:prstGeom>
          <a:solidFill>
            <a:schemeClr val="bg1">
              <a:alpha val="90000"/>
            </a:schemeClr>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dirty="0"/>
              <a:t>Human resources slide 1</a:t>
            </a:r>
          </a:p>
        </p:txBody>
      </p:sp>
      <p:sp>
        <p:nvSpPr>
          <p:cNvPr id="10" name="Rectangle 9">
            <a:extLst>
              <a:ext uri="{FF2B5EF4-FFF2-40B4-BE49-F238E27FC236}">
                <a16:creationId xmlns:a16="http://schemas.microsoft.com/office/drawing/2014/main" id="{EE67FA70-E8CC-41FE-AF0B-B8AE2465B4CA}"/>
              </a:ext>
            </a:extLst>
          </p:cNvPr>
          <p:cNvSpPr/>
          <p:nvPr/>
        </p:nvSpPr>
        <p:spPr>
          <a:xfrm>
            <a:off x="0" y="6797212"/>
            <a:ext cx="12293598" cy="227702"/>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9E3F658F-9441-4938-87F7-A5F3A0B724B6}"/>
              </a:ext>
            </a:extLst>
          </p:cNvPr>
          <p:cNvSpPr/>
          <p:nvPr/>
        </p:nvSpPr>
        <p:spPr>
          <a:xfrm>
            <a:off x="633319" y="1059489"/>
            <a:ext cx="10813143" cy="984885"/>
          </a:xfrm>
          <a:prstGeom prst="rect">
            <a:avLst/>
          </a:prstGeom>
        </p:spPr>
        <p:txBody>
          <a:bodyPr wrap="square" lIns="0" tIns="0" rIns="0" bIns="0" anchor="t">
            <a:spAutoFit/>
          </a:bodyPr>
          <a:lstStyle/>
          <a:p>
            <a:r>
              <a:rPr lang="en-US" sz="3200" b="1" dirty="0">
                <a:solidFill>
                  <a:srgbClr val="D2202E"/>
                </a:solidFill>
                <a:ea typeface="+mn-lt"/>
                <a:cs typeface="+mn-lt"/>
              </a:rPr>
              <a:t>College Coursework</a:t>
            </a:r>
            <a:endParaRPr lang="en-US" sz="3200" dirty="0">
              <a:ea typeface="+mn-lt"/>
              <a:cs typeface="+mn-lt"/>
            </a:endParaRPr>
          </a:p>
          <a:p>
            <a:pPr>
              <a:spcAft>
                <a:spcPts val="600"/>
              </a:spcAft>
            </a:pPr>
            <a:endParaRPr lang="en-US" sz="3200" b="1" dirty="0">
              <a:solidFill>
                <a:srgbClr val="D2202E"/>
              </a:solidFill>
              <a:cs typeface="Segoe UI" panose="020B0502040204020203" pitchFamily="34" charset="0"/>
            </a:endParaRPr>
          </a:p>
        </p:txBody>
      </p:sp>
      <p:pic>
        <p:nvPicPr>
          <p:cNvPr id="19" name="Picture 18">
            <a:extLst>
              <a:ext uri="{FF2B5EF4-FFF2-40B4-BE49-F238E27FC236}">
                <a16:creationId xmlns:a16="http://schemas.microsoft.com/office/drawing/2014/main" id="{E16B065E-257E-4203-A26D-6EFCDE2A3646}"/>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264656" y="153726"/>
            <a:ext cx="1785605" cy="1930264"/>
          </a:xfrm>
          <a:prstGeom prst="rect">
            <a:avLst/>
          </a:prstGeom>
          <a:ln w="38100">
            <a:solidFill>
              <a:srgbClr val="D2202E"/>
            </a:solidFill>
          </a:ln>
        </p:spPr>
      </p:pic>
      <p:graphicFrame>
        <p:nvGraphicFramePr>
          <p:cNvPr id="7" name="Table 7">
            <a:extLst>
              <a:ext uri="{FF2B5EF4-FFF2-40B4-BE49-F238E27FC236}">
                <a16:creationId xmlns:a16="http://schemas.microsoft.com/office/drawing/2014/main" id="{2291D6CF-351F-4822-BF32-C29A7905BF9D}"/>
              </a:ext>
            </a:extLst>
          </p:cNvPr>
          <p:cNvGraphicFramePr>
            <a:graphicFrameLocks noGrp="1"/>
          </p:cNvGraphicFramePr>
          <p:nvPr>
            <p:extLst>
              <p:ext uri="{D42A27DB-BD31-4B8C-83A1-F6EECF244321}">
                <p14:modId xmlns:p14="http://schemas.microsoft.com/office/powerpoint/2010/main" val="2785226234"/>
              </p:ext>
            </p:extLst>
          </p:nvPr>
        </p:nvGraphicFramePr>
        <p:xfrm>
          <a:off x="813558" y="2249963"/>
          <a:ext cx="9985203" cy="3017520"/>
        </p:xfrm>
        <a:graphic>
          <a:graphicData uri="http://schemas.openxmlformats.org/drawingml/2006/table">
            <a:tbl>
              <a:tblPr firstRow="1" bandRow="1">
                <a:tableStyleId>{C083E6E3-FA7D-4D7B-A595-EF9225AFEA82}</a:tableStyleId>
              </a:tblPr>
              <a:tblGrid>
                <a:gridCol w="4142727">
                  <a:extLst>
                    <a:ext uri="{9D8B030D-6E8A-4147-A177-3AD203B41FA5}">
                      <a16:colId xmlns:a16="http://schemas.microsoft.com/office/drawing/2014/main" val="2467302116"/>
                    </a:ext>
                  </a:extLst>
                </a:gridCol>
                <a:gridCol w="5842476">
                  <a:extLst>
                    <a:ext uri="{9D8B030D-6E8A-4147-A177-3AD203B41FA5}">
                      <a16:colId xmlns:a16="http://schemas.microsoft.com/office/drawing/2014/main" val="559272765"/>
                    </a:ext>
                  </a:extLst>
                </a:gridCol>
              </a:tblGrid>
              <a:tr h="370840">
                <a:tc>
                  <a:txBody>
                    <a:bodyPr/>
                    <a:lstStyle/>
                    <a:p>
                      <a:r>
                        <a:rPr lang="en-US" sz="2400" dirty="0">
                          <a:solidFill>
                            <a:schemeClr val="tx1"/>
                          </a:solidFill>
                        </a:rPr>
                        <a:t>Type of Credit</a:t>
                      </a:r>
                    </a:p>
                  </a:txBody>
                  <a:tcPr>
                    <a:lnR>
                      <a:noFill/>
                    </a:lnR>
                    <a:solidFill>
                      <a:srgbClr val="B0B0B0"/>
                    </a:solidFill>
                  </a:tcPr>
                </a:tc>
                <a:tc>
                  <a:txBody>
                    <a:bodyPr/>
                    <a:lstStyle/>
                    <a:p>
                      <a:r>
                        <a:rPr lang="en-US" sz="2400" dirty="0">
                          <a:solidFill>
                            <a:schemeClr val="tx1"/>
                          </a:solidFill>
                        </a:rPr>
                        <a:t>Grade to enter</a:t>
                      </a:r>
                    </a:p>
                  </a:txBody>
                  <a:tcPr>
                    <a:lnL>
                      <a:noFill/>
                    </a:lnL>
                    <a:lnR>
                      <a:noFill/>
                    </a:lnR>
                    <a:lnT w="12700" cmpd="sng">
                      <a:noFill/>
                    </a:lnT>
                    <a:lnB w="12700" cmpd="sng">
                      <a:noFill/>
                    </a:lnB>
                    <a:lnTlToBr w="12700" cmpd="sng">
                      <a:noFill/>
                      <a:prstDash val="solid"/>
                    </a:lnTlToBr>
                    <a:lnBlToTr w="12700" cmpd="sng">
                      <a:noFill/>
                      <a:prstDash val="solid"/>
                    </a:lnBlToTr>
                    <a:solidFill>
                      <a:srgbClr val="B0B0B0"/>
                    </a:solidFill>
                  </a:tcPr>
                </a:tc>
                <a:extLst>
                  <a:ext uri="{0D108BD9-81ED-4DB2-BD59-A6C34878D82A}">
                    <a16:rowId xmlns:a16="http://schemas.microsoft.com/office/drawing/2014/main" val="735656724"/>
                  </a:ext>
                </a:extLst>
              </a:tr>
              <a:tr h="370840">
                <a:tc>
                  <a:txBody>
                    <a:bodyPr/>
                    <a:lstStyle/>
                    <a:p>
                      <a:r>
                        <a:rPr lang="en-US" sz="2400" dirty="0"/>
                        <a:t>Credit from </a:t>
                      </a:r>
                      <a:r>
                        <a:rPr lang="en-US" sz="2400" b="1" dirty="0">
                          <a:solidFill>
                            <a:srgbClr val="D2202E"/>
                          </a:solidFill>
                        </a:rPr>
                        <a:t>Academic Renewal</a:t>
                      </a:r>
                    </a:p>
                  </a:txBody>
                  <a:tcPr/>
                </a:tc>
                <a:tc>
                  <a:txBody>
                    <a:bodyPr/>
                    <a:lstStyle/>
                    <a:p>
                      <a:r>
                        <a:rPr lang="en-US" sz="2400" dirty="0"/>
                        <a:t>Grade: AR</a:t>
                      </a:r>
                    </a:p>
                  </a:txBody>
                  <a:tcPr>
                    <a:lnT w="12700" cmpd="sng">
                      <a:noFill/>
                    </a:lnT>
                  </a:tcPr>
                </a:tc>
                <a:extLst>
                  <a:ext uri="{0D108BD9-81ED-4DB2-BD59-A6C34878D82A}">
                    <a16:rowId xmlns:a16="http://schemas.microsoft.com/office/drawing/2014/main" val="4064845041"/>
                  </a:ext>
                </a:extLst>
              </a:tr>
              <a:tr h="370840">
                <a:tc>
                  <a:txBody>
                    <a:bodyPr/>
                    <a:lstStyle/>
                    <a:p>
                      <a:r>
                        <a:rPr lang="en-US" sz="2400" b="1" dirty="0">
                          <a:solidFill>
                            <a:srgbClr val="D2202E"/>
                          </a:solidFill>
                        </a:rPr>
                        <a:t>Course repeat </a:t>
                      </a:r>
                      <a:r>
                        <a:rPr lang="en-US" sz="2400" dirty="0"/>
                        <a:t>(excluded from GPA)</a:t>
                      </a:r>
                    </a:p>
                  </a:txBody>
                  <a:tcPr/>
                </a:tc>
                <a:tc>
                  <a:txBody>
                    <a:bodyPr/>
                    <a:lstStyle/>
                    <a:p>
                      <a:r>
                        <a:rPr lang="en-US" sz="2400" dirty="0"/>
                        <a:t>Grade: RP for the </a:t>
                      </a:r>
                      <a:r>
                        <a:rPr lang="en-US" sz="2400" b="1" dirty="0"/>
                        <a:t>original </a:t>
                      </a:r>
                      <a:r>
                        <a:rPr lang="en-US" sz="2400" b="0" dirty="0"/>
                        <a:t>course</a:t>
                      </a:r>
                      <a:endParaRPr lang="en-US" sz="2400" dirty="0"/>
                    </a:p>
                  </a:txBody>
                  <a:tcPr/>
                </a:tc>
                <a:extLst>
                  <a:ext uri="{0D108BD9-81ED-4DB2-BD59-A6C34878D82A}">
                    <a16:rowId xmlns:a16="http://schemas.microsoft.com/office/drawing/2014/main" val="1999276218"/>
                  </a:ext>
                </a:extLst>
              </a:tr>
              <a:tr h="370840">
                <a:tc>
                  <a:txBody>
                    <a:bodyPr/>
                    <a:lstStyle/>
                    <a:p>
                      <a:r>
                        <a:rPr lang="en-US" sz="2400" b="1" dirty="0">
                          <a:solidFill>
                            <a:srgbClr val="D2202E"/>
                          </a:solidFill>
                        </a:rPr>
                        <a:t>Currently repeating </a:t>
                      </a:r>
                      <a:r>
                        <a:rPr lang="en-US" sz="2400" dirty="0"/>
                        <a:t>a course</a:t>
                      </a:r>
                    </a:p>
                  </a:txBody>
                  <a:tcPr/>
                </a:tc>
                <a:tc>
                  <a:txBody>
                    <a:bodyPr/>
                    <a:lstStyle/>
                    <a:p>
                      <a:r>
                        <a:rPr lang="en-US" sz="2400" dirty="0"/>
                        <a:t>Grade: Enter the original grade you earned (and mark repeated course as in progress)</a:t>
                      </a:r>
                    </a:p>
                  </a:txBody>
                  <a:tcPr/>
                </a:tc>
                <a:extLst>
                  <a:ext uri="{0D108BD9-81ED-4DB2-BD59-A6C34878D82A}">
                    <a16:rowId xmlns:a16="http://schemas.microsoft.com/office/drawing/2014/main" val="1704492232"/>
                  </a:ext>
                </a:extLst>
              </a:tr>
              <a:tr h="370840">
                <a:tc>
                  <a:txBody>
                    <a:bodyPr/>
                    <a:lstStyle/>
                    <a:p>
                      <a:r>
                        <a:rPr lang="en-US" sz="2400" dirty="0"/>
                        <a:t>Credit from </a:t>
                      </a:r>
                      <a:r>
                        <a:rPr lang="en-US" sz="2400" b="1" dirty="0">
                          <a:solidFill>
                            <a:srgbClr val="D2202E"/>
                          </a:solidFill>
                        </a:rPr>
                        <a:t>Pass/Fail </a:t>
                      </a:r>
                      <a:r>
                        <a:rPr lang="en-US" sz="2400" dirty="0"/>
                        <a:t>course</a:t>
                      </a:r>
                    </a:p>
                  </a:txBody>
                  <a:tcPr/>
                </a:tc>
                <a:tc>
                  <a:txBody>
                    <a:bodyPr/>
                    <a:lstStyle/>
                    <a:p>
                      <a:r>
                        <a:rPr lang="en-US" sz="2400" dirty="0"/>
                        <a:t>Grade: P</a:t>
                      </a:r>
                    </a:p>
                  </a:txBody>
                  <a:tcPr/>
                </a:tc>
                <a:extLst>
                  <a:ext uri="{0D108BD9-81ED-4DB2-BD59-A6C34878D82A}">
                    <a16:rowId xmlns:a16="http://schemas.microsoft.com/office/drawing/2014/main" val="3948838956"/>
                  </a:ext>
                </a:extLst>
              </a:tr>
            </a:tbl>
          </a:graphicData>
        </a:graphic>
      </p:graphicFrame>
    </p:spTree>
    <p:extLst>
      <p:ext uri="{BB962C8B-B14F-4D97-AF65-F5344CB8AC3E}">
        <p14:creationId xmlns:p14="http://schemas.microsoft.com/office/powerpoint/2010/main" val="8548573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A43ADEF9-E703-4254-A0A0-0CE1B6DA5A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 t="7737" b="6660"/>
          <a:stretch/>
        </p:blipFill>
        <p:spPr bwMode="auto">
          <a:xfrm>
            <a:off x="-101600" y="-1"/>
            <a:ext cx="12293600" cy="702491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dirty="0"/>
              <a:t>Human resources slide 1</a:t>
            </a:r>
          </a:p>
        </p:txBody>
      </p:sp>
      <p:sp>
        <p:nvSpPr>
          <p:cNvPr id="10" name="Rectangle 9">
            <a:extLst>
              <a:ext uri="{FF2B5EF4-FFF2-40B4-BE49-F238E27FC236}">
                <a16:creationId xmlns:a16="http://schemas.microsoft.com/office/drawing/2014/main" id="{EE67FA70-E8CC-41FE-AF0B-B8AE2465B4CA}"/>
              </a:ext>
            </a:extLst>
          </p:cNvPr>
          <p:cNvSpPr/>
          <p:nvPr/>
        </p:nvSpPr>
        <p:spPr>
          <a:xfrm>
            <a:off x="0" y="6797212"/>
            <a:ext cx="12293598" cy="227702"/>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dirty="0"/>
          </a:p>
        </p:txBody>
      </p:sp>
      <p:sp>
        <p:nvSpPr>
          <p:cNvPr id="19" name="Rectangle 18">
            <a:extLst>
              <a:ext uri="{FF2B5EF4-FFF2-40B4-BE49-F238E27FC236}">
                <a16:creationId xmlns:a16="http://schemas.microsoft.com/office/drawing/2014/main" id="{186C67AE-47F0-4619-9B9B-2730736A7503}"/>
              </a:ext>
            </a:extLst>
          </p:cNvPr>
          <p:cNvSpPr/>
          <p:nvPr/>
        </p:nvSpPr>
        <p:spPr>
          <a:xfrm>
            <a:off x="438887" y="190169"/>
            <a:ext cx="10813143" cy="5501774"/>
          </a:xfrm>
          <a:prstGeom prst="rect">
            <a:avLst/>
          </a:prstGeom>
          <a:solidFill>
            <a:schemeClr val="bg1">
              <a:alpha val="90000"/>
            </a:schemeClr>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9E3F658F-9441-4938-87F7-A5F3A0B724B6}"/>
              </a:ext>
            </a:extLst>
          </p:cNvPr>
          <p:cNvSpPr/>
          <p:nvPr/>
        </p:nvSpPr>
        <p:spPr>
          <a:xfrm>
            <a:off x="689428" y="425806"/>
            <a:ext cx="10813143" cy="492443"/>
          </a:xfrm>
          <a:prstGeom prst="rect">
            <a:avLst/>
          </a:prstGeom>
        </p:spPr>
        <p:txBody>
          <a:bodyPr wrap="square" lIns="0" tIns="0" rIns="0" bIns="0">
            <a:spAutoFit/>
          </a:bodyPr>
          <a:lstStyle/>
          <a:p>
            <a:pPr>
              <a:spcAft>
                <a:spcPts val="600"/>
              </a:spcAft>
            </a:pPr>
            <a:r>
              <a:rPr lang="en-US" sz="3200" b="1" dirty="0">
                <a:solidFill>
                  <a:srgbClr val="D2202E"/>
                </a:solidFill>
                <a:cs typeface="Segoe UI" panose="020B0502040204020203" pitchFamily="34" charset="0"/>
              </a:rPr>
              <a:t>Entering General Education (GE)</a:t>
            </a:r>
          </a:p>
        </p:txBody>
      </p:sp>
      <p:sp>
        <p:nvSpPr>
          <p:cNvPr id="34" name="Rectangle 33">
            <a:extLst>
              <a:ext uri="{FF2B5EF4-FFF2-40B4-BE49-F238E27FC236}">
                <a16:creationId xmlns:a16="http://schemas.microsoft.com/office/drawing/2014/main" id="{AC8DBFBC-8C48-4DD6-96F5-1608BD60D024}"/>
              </a:ext>
            </a:extLst>
          </p:cNvPr>
          <p:cNvSpPr/>
          <p:nvPr/>
        </p:nvSpPr>
        <p:spPr>
          <a:xfrm>
            <a:off x="479863" y="1376493"/>
            <a:ext cx="10285467" cy="3447098"/>
          </a:xfrm>
          <a:prstGeom prst="rect">
            <a:avLst/>
          </a:prstGeom>
        </p:spPr>
        <p:txBody>
          <a:bodyPr wrap="square" lIns="0" tIns="0" rIns="0" bIns="0">
            <a:spAutoFit/>
          </a:bodyPr>
          <a:lstStyle/>
          <a:p>
            <a:pPr marL="342900" indent="-342900">
              <a:buFont typeface="Arial" panose="020B0604020202020204" pitchFamily="34" charset="0"/>
              <a:buChar char="•"/>
            </a:pPr>
            <a:r>
              <a:rPr lang="en-US" sz="2800" dirty="0"/>
              <a:t>Select what courses you took to complete “Golden Four” based on courses you entered in Transcript Entry section</a:t>
            </a:r>
          </a:p>
          <a:p>
            <a:pPr marL="342900" indent="-342900">
              <a:buFont typeface="Arial" panose="020B0604020202020204" pitchFamily="34" charset="0"/>
              <a:buChar char="•"/>
            </a:pPr>
            <a:r>
              <a:rPr lang="en-US" sz="2800" dirty="0"/>
              <a:t>If you took more than one course for the GE area, pick one with grade C or higher (or pass/credit)</a:t>
            </a:r>
          </a:p>
          <a:p>
            <a:pPr marL="342900" indent="-342900">
              <a:buFont typeface="Arial" panose="020B0604020202020204" pitchFamily="34" charset="0"/>
              <a:buChar char="•"/>
            </a:pPr>
            <a:r>
              <a:rPr lang="en-US" sz="2800" dirty="0"/>
              <a:t>ADT and Upper Division transfers cannot opt out </a:t>
            </a:r>
          </a:p>
          <a:p>
            <a:pPr marL="342900" indent="-342900">
              <a:buFont typeface="Arial" panose="020B0604020202020204" pitchFamily="34" charset="0"/>
              <a:buChar char="•"/>
            </a:pPr>
            <a:r>
              <a:rPr lang="en-US" sz="2800" dirty="0"/>
              <a:t>Lower Division transfers cannot opt out of Written Communication nor Math Concepts/Quantitative Reasoning</a:t>
            </a:r>
          </a:p>
          <a:p>
            <a:pPr marL="342900" indent="-342900">
              <a:buFont typeface="Arial" panose="020B0604020202020204" pitchFamily="34" charset="0"/>
              <a:buChar char="•"/>
            </a:pPr>
            <a:r>
              <a:rPr lang="en-US" sz="2800" dirty="0"/>
              <a:t>You cannot edit this once you submit</a:t>
            </a:r>
          </a:p>
        </p:txBody>
      </p:sp>
      <p:pic>
        <p:nvPicPr>
          <p:cNvPr id="18" name="Picture 17">
            <a:extLst>
              <a:ext uri="{FF2B5EF4-FFF2-40B4-BE49-F238E27FC236}">
                <a16:creationId xmlns:a16="http://schemas.microsoft.com/office/drawing/2014/main" id="{C05F0751-2ADB-4356-BE4E-0B1CC1E93B27}"/>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484662" y="110352"/>
            <a:ext cx="1641704" cy="1774705"/>
          </a:xfrm>
          <a:prstGeom prst="rect">
            <a:avLst/>
          </a:prstGeom>
          <a:ln w="38100">
            <a:solidFill>
              <a:srgbClr val="D2202E"/>
            </a:solidFill>
          </a:ln>
        </p:spPr>
      </p:pic>
    </p:spTree>
    <p:extLst>
      <p:ext uri="{BB962C8B-B14F-4D97-AF65-F5344CB8AC3E}">
        <p14:creationId xmlns:p14="http://schemas.microsoft.com/office/powerpoint/2010/main" val="39904128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6C1870D-2768-EF5F-6AF6-A073B3ED8C7A}"/>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3BF71809-0234-B86E-7975-D8A5E1C28B18}"/>
              </a:ext>
            </a:extLst>
          </p:cNvPr>
          <p:cNvSpPr>
            <a:spLocks noGrp="1"/>
          </p:cNvSpPr>
          <p:nvPr>
            <p:ph type="body" sz="quarter" idx="26"/>
          </p:nvPr>
        </p:nvSpPr>
        <p:spPr>
          <a:xfrm>
            <a:off x="250371" y="304800"/>
            <a:ext cx="10624458" cy="2677656"/>
          </a:xfrm>
          <a:solidFill>
            <a:schemeClr val="bg1">
              <a:alpha val="85000"/>
            </a:schemeClr>
          </a:solidFill>
        </p:spPr>
        <p:txBody>
          <a:bodyPr/>
          <a:lstStyle>
            <a:defPPr>
              <a:defRPr lang="en-US"/>
            </a:defPPr>
            <a:lvl1pPr algn="l" defTabSz="914099" rtl="0" eaLnBrk="0" fontAlgn="base" hangingPunct="0">
              <a:spcBef>
                <a:spcPct val="0"/>
              </a:spcBef>
              <a:spcAft>
                <a:spcPct val="0"/>
              </a:spcAft>
              <a:defRPr sz="1750" kern="1200">
                <a:solidFill>
                  <a:schemeClr val="tx1"/>
                </a:solidFill>
                <a:latin typeface="Calibri" charset="0"/>
                <a:ea typeface="+mn-ea"/>
                <a:cs typeface="+mn-cs"/>
              </a:defRPr>
            </a:lvl1pPr>
            <a:lvl2pPr marL="456388" indent="-75404" algn="l" defTabSz="914099" rtl="0" eaLnBrk="0" fontAlgn="base" hangingPunct="0">
              <a:spcBef>
                <a:spcPct val="0"/>
              </a:spcBef>
              <a:spcAft>
                <a:spcPct val="0"/>
              </a:spcAft>
              <a:defRPr sz="1750" kern="1200">
                <a:solidFill>
                  <a:schemeClr val="tx1"/>
                </a:solidFill>
                <a:latin typeface="Calibri" charset="0"/>
                <a:ea typeface="+mn-ea"/>
                <a:cs typeface="+mn-cs"/>
              </a:defRPr>
            </a:lvl2pPr>
            <a:lvl3pPr marL="914099" indent="-152130" algn="l" defTabSz="914099" rtl="0" eaLnBrk="0" fontAlgn="base" hangingPunct="0">
              <a:spcBef>
                <a:spcPct val="0"/>
              </a:spcBef>
              <a:spcAft>
                <a:spcPct val="0"/>
              </a:spcAft>
              <a:defRPr sz="1750" kern="1200">
                <a:solidFill>
                  <a:schemeClr val="tx1"/>
                </a:solidFill>
                <a:latin typeface="Calibri" charset="0"/>
                <a:ea typeface="+mn-ea"/>
                <a:cs typeface="+mn-cs"/>
              </a:defRPr>
            </a:lvl3pPr>
            <a:lvl4pPr marL="1370487" indent="-227533" algn="l" defTabSz="914099" rtl="0" eaLnBrk="0" fontAlgn="base" hangingPunct="0">
              <a:spcBef>
                <a:spcPct val="0"/>
              </a:spcBef>
              <a:spcAft>
                <a:spcPct val="0"/>
              </a:spcAft>
              <a:defRPr sz="1750" kern="1200">
                <a:solidFill>
                  <a:schemeClr val="tx1"/>
                </a:solidFill>
                <a:latin typeface="Calibri" charset="0"/>
                <a:ea typeface="+mn-ea"/>
                <a:cs typeface="+mn-cs"/>
              </a:defRPr>
            </a:lvl4pPr>
            <a:lvl5pPr marL="1828198" indent="-304259" algn="l" defTabSz="914099" rtl="0" eaLnBrk="0" fontAlgn="base" hangingPunct="0">
              <a:spcBef>
                <a:spcPct val="0"/>
              </a:spcBef>
              <a:spcAft>
                <a:spcPct val="0"/>
              </a:spcAft>
              <a:defRPr sz="1750" kern="1200">
                <a:solidFill>
                  <a:schemeClr val="tx1"/>
                </a:solidFill>
                <a:latin typeface="Calibri" charset="0"/>
                <a:ea typeface="+mn-ea"/>
                <a:cs typeface="+mn-cs"/>
              </a:defRPr>
            </a:lvl5pPr>
            <a:lvl6pPr marL="1904924" algn="l" defTabSz="761970" rtl="0" eaLnBrk="1" latinLnBrk="0" hangingPunct="1">
              <a:defRPr sz="1750" kern="1200">
                <a:solidFill>
                  <a:schemeClr val="tx1"/>
                </a:solidFill>
                <a:latin typeface="Calibri" charset="0"/>
                <a:ea typeface="+mn-ea"/>
                <a:cs typeface="+mn-cs"/>
              </a:defRPr>
            </a:lvl6pPr>
            <a:lvl7pPr marL="2285909" algn="l" defTabSz="761970" rtl="0" eaLnBrk="1" latinLnBrk="0" hangingPunct="1">
              <a:defRPr sz="1750" kern="1200">
                <a:solidFill>
                  <a:schemeClr val="tx1"/>
                </a:solidFill>
                <a:latin typeface="Calibri" charset="0"/>
                <a:ea typeface="+mn-ea"/>
                <a:cs typeface="+mn-cs"/>
              </a:defRPr>
            </a:lvl7pPr>
            <a:lvl8pPr marL="2666893" algn="l" defTabSz="761970" rtl="0" eaLnBrk="1" latinLnBrk="0" hangingPunct="1">
              <a:defRPr sz="1750" kern="1200">
                <a:solidFill>
                  <a:schemeClr val="tx1"/>
                </a:solidFill>
                <a:latin typeface="Calibri" charset="0"/>
                <a:ea typeface="+mn-ea"/>
                <a:cs typeface="+mn-cs"/>
              </a:defRPr>
            </a:lvl8pPr>
            <a:lvl9pPr marL="3047878" algn="l" defTabSz="761970" rtl="0" eaLnBrk="1" latinLnBrk="0" hangingPunct="1">
              <a:defRPr sz="1750" kern="1200">
                <a:solidFill>
                  <a:schemeClr val="tx1"/>
                </a:solidFill>
                <a:latin typeface="Calibri" charset="0"/>
                <a:ea typeface="+mn-ea"/>
                <a:cs typeface="+mn-cs"/>
              </a:defRPr>
            </a:lvl9pPr>
          </a:lstStyle>
          <a:p>
            <a:r>
              <a:rPr lang="en-US" sz="3200" dirty="0">
                <a:solidFill>
                  <a:srgbClr val="C00000"/>
                </a:solidFill>
                <a:latin typeface="Calibri (Body)"/>
              </a:rPr>
              <a:t>General Education: The Golden Four</a:t>
            </a:r>
            <a:br>
              <a:rPr lang="en-US" sz="3200" dirty="0">
                <a:solidFill>
                  <a:srgbClr val="C00000"/>
                </a:solidFill>
                <a:latin typeface="Calibri (Body)"/>
              </a:rPr>
            </a:br>
            <a:br>
              <a:rPr lang="en-US" sz="3200" dirty="0">
                <a:solidFill>
                  <a:srgbClr val="C00000"/>
                </a:solidFill>
                <a:latin typeface="Calibri (Body)"/>
              </a:rPr>
            </a:br>
            <a:r>
              <a:rPr lang="en-US" sz="2400" b="0" dirty="0">
                <a:latin typeface="Calibri (Body)"/>
              </a:rPr>
              <a:t>GE courses will prepopulate for California community colleges if courses were entered using the prefill options</a:t>
            </a:r>
          </a:p>
          <a:p>
            <a:pPr marL="342900" indent="-342900">
              <a:buFont typeface="Arial" panose="020B0604020202020204"/>
              <a:buChar char="•"/>
            </a:pPr>
            <a:r>
              <a:rPr lang="en-US" sz="2400" b="0" dirty="0">
                <a:latin typeface="Calibri (Body)"/>
              </a:rPr>
              <a:t>LDT  applicants may opt out of A1/A3</a:t>
            </a:r>
          </a:p>
          <a:p>
            <a:endParaRPr lang="en-US" sz="3200" dirty="0">
              <a:solidFill>
                <a:srgbClr val="C00000"/>
              </a:solidFill>
              <a:latin typeface="Calibri (Body)"/>
            </a:endParaRPr>
          </a:p>
        </p:txBody>
      </p:sp>
      <p:pic>
        <p:nvPicPr>
          <p:cNvPr id="7" name="Picture 6">
            <a:extLst>
              <a:ext uri="{FF2B5EF4-FFF2-40B4-BE49-F238E27FC236}">
                <a16:creationId xmlns:a16="http://schemas.microsoft.com/office/drawing/2014/main" id="{76261AE5-E3B3-C330-15E9-5CD195712DE4}"/>
              </a:ext>
            </a:extLst>
          </p:cNvPr>
          <p:cNvPicPr>
            <a:picLocks noChangeAspect="1"/>
          </p:cNvPicPr>
          <p:nvPr/>
        </p:nvPicPr>
        <p:blipFill>
          <a:blip r:embed="rId3"/>
          <a:stretch>
            <a:fillRect/>
          </a:stretch>
        </p:blipFill>
        <p:spPr>
          <a:xfrm>
            <a:off x="926856" y="2622470"/>
            <a:ext cx="9271487" cy="4158925"/>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90F26383-81E6-1D5E-637E-8F9E8438B7A0}"/>
              </a:ext>
            </a:extLst>
          </p:cNvPr>
          <p:cNvPicPr>
            <a:picLocks noChangeAspect="1"/>
          </p:cNvPicPr>
          <p:nvPr/>
        </p:nvPicPr>
        <p:blipFill rotWithShape="1">
          <a:blip r:embed="rId4"/>
          <a:srcRect l="50551" r="1951" b="49315"/>
          <a:stretch/>
        </p:blipFill>
        <p:spPr>
          <a:xfrm>
            <a:off x="10416215" y="160170"/>
            <a:ext cx="1663621" cy="1798398"/>
          </a:xfrm>
          <a:prstGeom prst="rect">
            <a:avLst/>
          </a:prstGeom>
          <a:ln w="38100">
            <a:solidFill>
              <a:srgbClr val="D2202E"/>
            </a:solidFill>
          </a:ln>
        </p:spPr>
      </p:pic>
    </p:spTree>
    <p:extLst>
      <p:ext uri="{BB962C8B-B14F-4D97-AF65-F5344CB8AC3E}">
        <p14:creationId xmlns:p14="http://schemas.microsoft.com/office/powerpoint/2010/main" val="6732810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a:extLst>
              <a:ext uri="{FF2B5EF4-FFF2-40B4-BE49-F238E27FC236}">
                <a16:creationId xmlns:a16="http://schemas.microsoft.com/office/drawing/2014/main" id="{F276AD94-9668-4CF4-84B0-E1FFDF150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284" b="6284"/>
          <a:stretch/>
        </p:blipFill>
        <p:spPr bwMode="auto">
          <a:xfrm>
            <a:off x="-101598" y="-264926"/>
            <a:ext cx="12293598" cy="717598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EB8CBA9F-E6AC-4B3A-9C2E-DF12B18FF073}"/>
              </a:ext>
            </a:extLst>
          </p:cNvPr>
          <p:cNvSpPr/>
          <p:nvPr/>
        </p:nvSpPr>
        <p:spPr>
          <a:xfrm>
            <a:off x="-93519" y="6672520"/>
            <a:ext cx="12293598" cy="227702"/>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D8B01AF1-189A-470D-A0FD-D0B5EA63100B}"/>
              </a:ext>
            </a:extLst>
          </p:cNvPr>
          <p:cNvSpPr/>
          <p:nvPr/>
        </p:nvSpPr>
        <p:spPr>
          <a:xfrm>
            <a:off x="678655" y="704683"/>
            <a:ext cx="10519577" cy="5448633"/>
          </a:xfrm>
          <a:prstGeom prst="rect">
            <a:avLst/>
          </a:prstGeom>
          <a:solidFill>
            <a:schemeClr val="bg1">
              <a:alpha val="90000"/>
            </a:schemeClr>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a:t>Human resources slide 1</a:t>
            </a:r>
          </a:p>
        </p:txBody>
      </p:sp>
      <p:sp>
        <p:nvSpPr>
          <p:cNvPr id="28" name="Rectangle 27">
            <a:extLst>
              <a:ext uri="{FF2B5EF4-FFF2-40B4-BE49-F238E27FC236}">
                <a16:creationId xmlns:a16="http://schemas.microsoft.com/office/drawing/2014/main" id="{9E3F658F-9441-4938-87F7-A5F3A0B724B6}"/>
              </a:ext>
            </a:extLst>
          </p:cNvPr>
          <p:cNvSpPr/>
          <p:nvPr/>
        </p:nvSpPr>
        <p:spPr>
          <a:xfrm>
            <a:off x="1003233" y="907847"/>
            <a:ext cx="10813143" cy="492443"/>
          </a:xfrm>
          <a:prstGeom prst="rect">
            <a:avLst/>
          </a:prstGeom>
        </p:spPr>
        <p:txBody>
          <a:bodyPr wrap="square" lIns="0" tIns="0" rIns="0" bIns="0" anchor="t">
            <a:spAutoFit/>
          </a:bodyPr>
          <a:lstStyle/>
          <a:p>
            <a:pPr>
              <a:spcAft>
                <a:spcPts val="600"/>
              </a:spcAft>
            </a:pPr>
            <a:r>
              <a:rPr lang="en-US" sz="3200" b="1">
                <a:solidFill>
                  <a:srgbClr val="D2202E"/>
                </a:solidFill>
                <a:cs typeface="Segoe UI"/>
              </a:rPr>
              <a:t>Standardized Tests (ACT, SAT, TOEFL, AP, IB, CLEP)</a:t>
            </a:r>
            <a:endParaRPr lang="en-US" sz="3200" b="1">
              <a:solidFill>
                <a:srgbClr val="D2202E"/>
              </a:solidFill>
              <a:cs typeface="Segoe UI" panose="020B0502040204020203" pitchFamily="34" charset="0"/>
            </a:endParaRPr>
          </a:p>
        </p:txBody>
      </p:sp>
      <p:sp>
        <p:nvSpPr>
          <p:cNvPr id="34" name="Rectangle 33">
            <a:extLst>
              <a:ext uri="{FF2B5EF4-FFF2-40B4-BE49-F238E27FC236}">
                <a16:creationId xmlns:a16="http://schemas.microsoft.com/office/drawing/2014/main" id="{AC8DBFBC-8C48-4DD6-96F5-1608BD60D024}"/>
              </a:ext>
            </a:extLst>
          </p:cNvPr>
          <p:cNvSpPr/>
          <p:nvPr/>
        </p:nvSpPr>
        <p:spPr>
          <a:xfrm>
            <a:off x="1003720" y="1569027"/>
            <a:ext cx="7646665" cy="3247043"/>
          </a:xfrm>
          <a:prstGeom prst="rect">
            <a:avLst/>
          </a:prstGeom>
        </p:spPr>
        <p:txBody>
          <a:bodyPr wrap="square" lIns="0" tIns="0" rIns="0" bIns="0" anchor="t">
            <a:spAutoFit/>
          </a:bodyPr>
          <a:lstStyle/>
          <a:p>
            <a:pPr>
              <a:spcAft>
                <a:spcPts val="600"/>
              </a:spcAft>
            </a:pPr>
            <a:r>
              <a:rPr lang="en-US" sz="2800" i="1" dirty="0">
                <a:cs typeface="Segoe UI"/>
              </a:rPr>
              <a:t>Standardized tests will not be used to determine admissions eligibility. </a:t>
            </a:r>
            <a:endParaRPr lang="en-US" sz="2800" b="1" i="1" dirty="0">
              <a:cs typeface="Segoe UI"/>
            </a:endParaRPr>
          </a:p>
          <a:p>
            <a:pPr marL="342900" indent="-342900">
              <a:spcAft>
                <a:spcPts val="600"/>
              </a:spcAft>
              <a:buFont typeface="Arial" panose="020B0604020202020204" pitchFamily="34" charset="0"/>
              <a:buChar char="•"/>
            </a:pPr>
            <a:r>
              <a:rPr lang="en-US" sz="2800" dirty="0">
                <a:cs typeface="Segoe UI"/>
              </a:rPr>
              <a:t>These scores may still be used to help place you in math and English courses when you enroll</a:t>
            </a:r>
          </a:p>
          <a:p>
            <a:pPr marL="342900" indent="-342900">
              <a:spcAft>
                <a:spcPts val="600"/>
              </a:spcAft>
              <a:buFont typeface="Arial" panose="020B0604020202020204" pitchFamily="34" charset="0"/>
              <a:buChar char="•"/>
            </a:pPr>
            <a:r>
              <a:rPr lang="en-US" sz="2800" dirty="0">
                <a:cs typeface="Segoe UI"/>
              </a:rPr>
              <a:t>You can enter your ACT, SAT, AP, IB, CLEP, TOEFL exams you have taken or are planning to take</a:t>
            </a:r>
            <a:endParaRPr lang="en-US" dirty="0">
              <a:cs typeface="Segoe UI"/>
            </a:endParaRPr>
          </a:p>
          <a:p>
            <a:pPr marL="342900" indent="-342900">
              <a:spcAft>
                <a:spcPts val="600"/>
              </a:spcAft>
              <a:buFont typeface="Arial" panose="020B0604020202020204" pitchFamily="34" charset="0"/>
              <a:buChar char="•"/>
            </a:pPr>
            <a:r>
              <a:rPr lang="en-US" sz="2800" dirty="0">
                <a:cs typeface="Segoe UI"/>
              </a:rPr>
              <a:t>No tests to report? Click </a:t>
            </a:r>
          </a:p>
        </p:txBody>
      </p:sp>
      <p:pic>
        <p:nvPicPr>
          <p:cNvPr id="15" name="Picture 14">
            <a:extLst>
              <a:ext uri="{FF2B5EF4-FFF2-40B4-BE49-F238E27FC236}">
                <a16:creationId xmlns:a16="http://schemas.microsoft.com/office/drawing/2014/main" id="{DA956BE0-DE21-40BE-BEA4-3C26352564D1}"/>
              </a:ext>
            </a:extLst>
          </p:cNvPr>
          <p:cNvPicPr>
            <a:picLocks noChangeAspect="1"/>
          </p:cNvPicPr>
          <p:nvPr/>
        </p:nvPicPr>
        <p:blipFill rotWithShape="1">
          <a:blip r:embed="rId4"/>
          <a:srcRect l="50551" r="1951" b="49315"/>
          <a:stretch/>
        </p:blipFill>
        <p:spPr>
          <a:xfrm>
            <a:off x="10423091" y="-114837"/>
            <a:ext cx="1663621" cy="1798398"/>
          </a:xfrm>
          <a:prstGeom prst="rect">
            <a:avLst/>
          </a:prstGeom>
          <a:ln w="38100">
            <a:solidFill>
              <a:srgbClr val="D2202E"/>
            </a:solidFill>
          </a:ln>
        </p:spPr>
      </p:pic>
      <p:pic>
        <p:nvPicPr>
          <p:cNvPr id="2" name="Picture 3" descr="A screenshot of a cell phone&#10;&#10;Description automatically generated">
            <a:extLst>
              <a:ext uri="{FF2B5EF4-FFF2-40B4-BE49-F238E27FC236}">
                <a16:creationId xmlns:a16="http://schemas.microsoft.com/office/drawing/2014/main" id="{89839304-B08A-4A4C-A9CB-FE0F16D12DB9}"/>
              </a:ext>
            </a:extLst>
          </p:cNvPr>
          <p:cNvPicPr>
            <a:picLocks noChangeAspect="1"/>
          </p:cNvPicPr>
          <p:nvPr/>
        </p:nvPicPr>
        <p:blipFill>
          <a:blip r:embed="rId5"/>
          <a:stretch>
            <a:fillRect/>
          </a:stretch>
        </p:blipFill>
        <p:spPr>
          <a:xfrm>
            <a:off x="8443415" y="4642815"/>
            <a:ext cx="2743200" cy="1530220"/>
          </a:xfrm>
          <a:prstGeom prst="rect">
            <a:avLst/>
          </a:prstGeom>
        </p:spPr>
      </p:pic>
      <p:pic>
        <p:nvPicPr>
          <p:cNvPr id="5" name="Picture 4">
            <a:extLst>
              <a:ext uri="{FF2B5EF4-FFF2-40B4-BE49-F238E27FC236}">
                <a16:creationId xmlns:a16="http://schemas.microsoft.com/office/drawing/2014/main" id="{FD557D3E-1DB5-DDC4-57C0-639E1875C52F}"/>
              </a:ext>
            </a:extLst>
          </p:cNvPr>
          <p:cNvPicPr>
            <a:picLocks noChangeAspect="1"/>
          </p:cNvPicPr>
          <p:nvPr/>
        </p:nvPicPr>
        <p:blipFill>
          <a:blip r:embed="rId6"/>
          <a:stretch>
            <a:fillRect/>
          </a:stretch>
        </p:blipFill>
        <p:spPr>
          <a:xfrm>
            <a:off x="4876800" y="4314975"/>
            <a:ext cx="3566615" cy="501095"/>
          </a:xfrm>
          <a:prstGeom prst="rect">
            <a:avLst/>
          </a:prstGeom>
        </p:spPr>
      </p:pic>
      <p:cxnSp>
        <p:nvCxnSpPr>
          <p:cNvPr id="7" name="Straight Arrow Connector 6">
            <a:extLst>
              <a:ext uri="{FF2B5EF4-FFF2-40B4-BE49-F238E27FC236}">
                <a16:creationId xmlns:a16="http://schemas.microsoft.com/office/drawing/2014/main" id="{4DAF9573-AAB5-54B7-4D16-4311225BFD47}"/>
              </a:ext>
            </a:extLst>
          </p:cNvPr>
          <p:cNvCxnSpPr/>
          <p:nvPr/>
        </p:nvCxnSpPr>
        <p:spPr>
          <a:xfrm>
            <a:off x="7775669" y="5802489"/>
            <a:ext cx="874716" cy="0"/>
          </a:xfrm>
          <a:prstGeom prst="straightConnector1">
            <a:avLst/>
          </a:prstGeom>
          <a:ln w="28575">
            <a:solidFill>
              <a:srgbClr val="D2202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6403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dirty="0"/>
              <a:t>Human resources slide 1</a:t>
            </a:r>
          </a:p>
        </p:txBody>
      </p:sp>
      <p:sp>
        <p:nvSpPr>
          <p:cNvPr id="13" name="Rectangle 12">
            <a:extLst>
              <a:ext uri="{FF2B5EF4-FFF2-40B4-BE49-F238E27FC236}">
                <a16:creationId xmlns:a16="http://schemas.microsoft.com/office/drawing/2014/main" id="{AB62A534-7418-41DA-BE7E-5BCF461CE7AD}"/>
              </a:ext>
            </a:extLst>
          </p:cNvPr>
          <p:cNvSpPr/>
          <p:nvPr/>
        </p:nvSpPr>
        <p:spPr>
          <a:xfrm>
            <a:off x="0" y="6205590"/>
            <a:ext cx="12293598" cy="819323"/>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9E3F658F-9441-4938-87F7-A5F3A0B724B6}"/>
              </a:ext>
            </a:extLst>
          </p:cNvPr>
          <p:cNvSpPr/>
          <p:nvPr/>
        </p:nvSpPr>
        <p:spPr>
          <a:xfrm>
            <a:off x="290918" y="6333753"/>
            <a:ext cx="7485458" cy="492443"/>
          </a:xfrm>
          <a:prstGeom prst="rect">
            <a:avLst/>
          </a:prstGeom>
        </p:spPr>
        <p:txBody>
          <a:bodyPr wrap="square" lIns="0" tIns="0" rIns="0" bIns="0">
            <a:spAutoFit/>
          </a:bodyPr>
          <a:lstStyle/>
          <a:p>
            <a:pPr>
              <a:spcAft>
                <a:spcPts val="600"/>
              </a:spcAft>
            </a:pPr>
            <a:r>
              <a:rPr lang="en-US" sz="3200" b="1" dirty="0">
                <a:solidFill>
                  <a:schemeClr val="bg1"/>
                </a:solidFill>
                <a:cs typeface="Segoe UI" panose="020B0502040204020203" pitchFamily="34" charset="0"/>
              </a:rPr>
              <a:t>You’ll need this information to apply</a:t>
            </a:r>
          </a:p>
        </p:txBody>
      </p:sp>
      <p:pic>
        <p:nvPicPr>
          <p:cNvPr id="4" name="Picture 3">
            <a:extLst>
              <a:ext uri="{FF2B5EF4-FFF2-40B4-BE49-F238E27FC236}">
                <a16:creationId xmlns:a16="http://schemas.microsoft.com/office/drawing/2014/main" id="{02041676-6C82-43B3-892D-9AF334A04ABE}"/>
              </a:ext>
            </a:extLst>
          </p:cNvPr>
          <p:cNvPicPr>
            <a:picLocks noChangeAspect="1"/>
          </p:cNvPicPr>
          <p:nvPr/>
        </p:nvPicPr>
        <p:blipFill>
          <a:blip r:embed="rId3"/>
          <a:stretch>
            <a:fillRect/>
          </a:stretch>
        </p:blipFill>
        <p:spPr>
          <a:xfrm>
            <a:off x="1631689" y="346155"/>
            <a:ext cx="8928622" cy="5660718"/>
          </a:xfrm>
          <a:prstGeom prst="rect">
            <a:avLst/>
          </a:prstGeom>
        </p:spPr>
      </p:pic>
    </p:spTree>
    <p:extLst>
      <p:ext uri="{BB962C8B-B14F-4D97-AF65-F5344CB8AC3E}">
        <p14:creationId xmlns:p14="http://schemas.microsoft.com/office/powerpoint/2010/main" val="40059755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F17B47A2-B18D-47BD-806A-286B36EF1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232" b="8232"/>
          <a:stretch/>
        </p:blipFill>
        <p:spPr bwMode="auto">
          <a:xfrm>
            <a:off x="1" y="-15497"/>
            <a:ext cx="12192000" cy="6797212"/>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D8B01AF1-189A-470D-A0FD-D0B5EA63100B}"/>
              </a:ext>
            </a:extLst>
          </p:cNvPr>
          <p:cNvSpPr/>
          <p:nvPr/>
        </p:nvSpPr>
        <p:spPr>
          <a:xfrm>
            <a:off x="2138901" y="1177801"/>
            <a:ext cx="8070574" cy="4780722"/>
          </a:xfrm>
          <a:prstGeom prst="rect">
            <a:avLst/>
          </a:prstGeom>
          <a:solidFill>
            <a:schemeClr val="bg1">
              <a:alpha val="90000"/>
            </a:schemeClr>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dirty="0"/>
              <a:t>Human resources slide 1</a:t>
            </a:r>
          </a:p>
        </p:txBody>
      </p:sp>
      <p:sp>
        <p:nvSpPr>
          <p:cNvPr id="10" name="Rectangle 9">
            <a:extLst>
              <a:ext uri="{FF2B5EF4-FFF2-40B4-BE49-F238E27FC236}">
                <a16:creationId xmlns:a16="http://schemas.microsoft.com/office/drawing/2014/main" id="{EE67FA70-E8CC-41FE-AF0B-B8AE2465B4CA}"/>
              </a:ext>
            </a:extLst>
          </p:cNvPr>
          <p:cNvSpPr/>
          <p:nvPr/>
        </p:nvSpPr>
        <p:spPr>
          <a:xfrm>
            <a:off x="0" y="6797212"/>
            <a:ext cx="12293598" cy="227702"/>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9E3F658F-9441-4938-87F7-A5F3A0B724B6}"/>
              </a:ext>
            </a:extLst>
          </p:cNvPr>
          <p:cNvSpPr/>
          <p:nvPr/>
        </p:nvSpPr>
        <p:spPr>
          <a:xfrm>
            <a:off x="914399" y="1402973"/>
            <a:ext cx="10363204" cy="492443"/>
          </a:xfrm>
          <a:prstGeom prst="rect">
            <a:avLst/>
          </a:prstGeom>
        </p:spPr>
        <p:txBody>
          <a:bodyPr wrap="square" lIns="0" tIns="0" rIns="0" bIns="0">
            <a:spAutoFit/>
          </a:bodyPr>
          <a:lstStyle/>
          <a:p>
            <a:pPr algn="ctr">
              <a:spcAft>
                <a:spcPts val="600"/>
              </a:spcAft>
            </a:pPr>
            <a:r>
              <a:rPr lang="en-US" sz="3200" b="1" dirty="0">
                <a:cs typeface="Segoe UI" panose="020B0502040204020203" pitchFamily="34" charset="0"/>
              </a:rPr>
              <a:t>About Part 3: Supporting Information</a:t>
            </a:r>
          </a:p>
        </p:txBody>
      </p:sp>
      <p:pic>
        <p:nvPicPr>
          <p:cNvPr id="8" name="Picture 7">
            <a:extLst>
              <a:ext uri="{FF2B5EF4-FFF2-40B4-BE49-F238E27FC236}">
                <a16:creationId xmlns:a16="http://schemas.microsoft.com/office/drawing/2014/main" id="{285397E6-56BC-4CC7-8B83-657C47CB4187}"/>
              </a:ext>
            </a:extLst>
          </p:cNvPr>
          <p:cNvPicPr>
            <a:picLocks noChangeAspect="1"/>
          </p:cNvPicPr>
          <p:nvPr/>
        </p:nvPicPr>
        <p:blipFill rotWithShape="1">
          <a:blip r:embed="rId4">
            <a:extLst>
              <a:ext uri="{28A0092B-C50C-407E-A947-70E740481C1C}">
                <a14:useLocalDpi xmlns:a14="http://schemas.microsoft.com/office/drawing/2010/main" val="0"/>
              </a:ext>
            </a:extLst>
          </a:blip>
          <a:srcRect l="-437"/>
          <a:stretch/>
        </p:blipFill>
        <p:spPr>
          <a:xfrm>
            <a:off x="4465280" y="2213459"/>
            <a:ext cx="3261440" cy="3091459"/>
          </a:xfrm>
          <a:prstGeom prst="rect">
            <a:avLst/>
          </a:prstGeom>
          <a:ln w="28575">
            <a:solidFill>
              <a:srgbClr val="D2202E"/>
            </a:solidFill>
          </a:ln>
        </p:spPr>
      </p:pic>
    </p:spTree>
    <p:extLst>
      <p:ext uri="{BB962C8B-B14F-4D97-AF65-F5344CB8AC3E}">
        <p14:creationId xmlns:p14="http://schemas.microsoft.com/office/powerpoint/2010/main" val="37520832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4E34C438-CB3E-479F-8ACD-3CA72F2B0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 r="1"/>
          <a:stretch/>
        </p:blipFill>
        <p:spPr bwMode="auto">
          <a:xfrm>
            <a:off x="1" y="-15497"/>
            <a:ext cx="12192000" cy="6797212"/>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D8B01AF1-189A-470D-A0FD-D0B5EA63100B}"/>
              </a:ext>
            </a:extLst>
          </p:cNvPr>
          <p:cNvSpPr/>
          <p:nvPr/>
        </p:nvSpPr>
        <p:spPr>
          <a:xfrm>
            <a:off x="789780" y="391493"/>
            <a:ext cx="10718014" cy="5934777"/>
          </a:xfrm>
          <a:prstGeom prst="rect">
            <a:avLst/>
          </a:prstGeom>
          <a:solidFill>
            <a:schemeClr val="bg1">
              <a:alpha val="90000"/>
            </a:schemeClr>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dirty="0"/>
              <a:t>Human resources slide 1</a:t>
            </a:r>
          </a:p>
        </p:txBody>
      </p:sp>
      <p:sp>
        <p:nvSpPr>
          <p:cNvPr id="10" name="Rectangle 9">
            <a:extLst>
              <a:ext uri="{FF2B5EF4-FFF2-40B4-BE49-F238E27FC236}">
                <a16:creationId xmlns:a16="http://schemas.microsoft.com/office/drawing/2014/main" id="{EE67FA70-E8CC-41FE-AF0B-B8AE2465B4CA}"/>
              </a:ext>
            </a:extLst>
          </p:cNvPr>
          <p:cNvSpPr/>
          <p:nvPr/>
        </p:nvSpPr>
        <p:spPr>
          <a:xfrm>
            <a:off x="0" y="6797212"/>
            <a:ext cx="12293598" cy="227702"/>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9E3F658F-9441-4938-87F7-A5F3A0B724B6}"/>
              </a:ext>
            </a:extLst>
          </p:cNvPr>
          <p:cNvSpPr/>
          <p:nvPr/>
        </p:nvSpPr>
        <p:spPr>
          <a:xfrm>
            <a:off x="1144747" y="984702"/>
            <a:ext cx="10813143" cy="492443"/>
          </a:xfrm>
          <a:prstGeom prst="rect">
            <a:avLst/>
          </a:prstGeom>
        </p:spPr>
        <p:txBody>
          <a:bodyPr wrap="square" lIns="0" tIns="0" rIns="0" bIns="0" anchor="t">
            <a:spAutoFit/>
          </a:bodyPr>
          <a:lstStyle/>
          <a:p>
            <a:pPr>
              <a:spcAft>
                <a:spcPts val="600"/>
              </a:spcAft>
            </a:pPr>
            <a:r>
              <a:rPr lang="en-US" sz="3200" b="1" dirty="0">
                <a:solidFill>
                  <a:srgbClr val="D2202E"/>
                </a:solidFill>
                <a:cs typeface="Segoe UI"/>
              </a:rPr>
              <a:t>Overview of the EOP Application</a:t>
            </a:r>
          </a:p>
        </p:txBody>
      </p:sp>
      <p:sp>
        <p:nvSpPr>
          <p:cNvPr id="34" name="Rectangle 33">
            <a:extLst>
              <a:ext uri="{FF2B5EF4-FFF2-40B4-BE49-F238E27FC236}">
                <a16:creationId xmlns:a16="http://schemas.microsoft.com/office/drawing/2014/main" id="{AC8DBFBC-8C48-4DD6-96F5-1608BD60D024}"/>
              </a:ext>
            </a:extLst>
          </p:cNvPr>
          <p:cNvSpPr/>
          <p:nvPr/>
        </p:nvSpPr>
        <p:spPr>
          <a:xfrm>
            <a:off x="1144747" y="1687516"/>
            <a:ext cx="7432263" cy="2816156"/>
          </a:xfrm>
          <a:prstGeom prst="rect">
            <a:avLst/>
          </a:prstGeom>
        </p:spPr>
        <p:txBody>
          <a:bodyPr wrap="square" lIns="0" tIns="0" rIns="0" bIns="0" anchor="t">
            <a:spAutoFit/>
          </a:bodyPr>
          <a:lstStyle/>
          <a:p>
            <a:pPr marL="342900" indent="-342900">
              <a:spcAft>
                <a:spcPts val="600"/>
              </a:spcAft>
              <a:buFont typeface="Arial" panose="020B0604020202020204" pitchFamily="34" charset="0"/>
              <a:buChar char="•"/>
            </a:pPr>
            <a:r>
              <a:rPr lang="en-US" sz="2800" dirty="0">
                <a:cs typeface="Segoe UI"/>
              </a:rPr>
              <a:t>Section 1: General questions</a:t>
            </a:r>
          </a:p>
          <a:p>
            <a:pPr marL="342900" indent="-342900">
              <a:spcAft>
                <a:spcPts val="600"/>
              </a:spcAft>
              <a:buFont typeface="Arial" panose="020B0604020202020204" pitchFamily="34" charset="0"/>
              <a:buChar char="•"/>
            </a:pPr>
            <a:r>
              <a:rPr lang="en-US" sz="2800" dirty="0">
                <a:cs typeface="Segoe UI"/>
              </a:rPr>
              <a:t>Section 2: Parent/Guardian Information &amp; Financial Status</a:t>
            </a:r>
          </a:p>
          <a:p>
            <a:pPr marL="342900" indent="-342900">
              <a:spcAft>
                <a:spcPts val="600"/>
              </a:spcAft>
              <a:buFont typeface="Arial" panose="020B0604020202020204" pitchFamily="34" charset="0"/>
              <a:buChar char="•"/>
            </a:pPr>
            <a:r>
              <a:rPr lang="en-US" sz="2800" dirty="0">
                <a:cs typeface="Segoe UI"/>
              </a:rPr>
              <a:t>Section 3: EOP Autobiographical Questions</a:t>
            </a:r>
          </a:p>
          <a:p>
            <a:pPr marL="342900" indent="-342900">
              <a:spcAft>
                <a:spcPts val="600"/>
              </a:spcAft>
              <a:buFont typeface="Arial" panose="020B0604020202020204" pitchFamily="34" charset="0"/>
              <a:buChar char="•"/>
            </a:pPr>
            <a:r>
              <a:rPr lang="en-US" sz="2800" dirty="0">
                <a:cs typeface="Segoe UI"/>
              </a:rPr>
              <a:t>Section 4: Contact information for two people who will complete your recommendations</a:t>
            </a:r>
          </a:p>
        </p:txBody>
      </p:sp>
      <p:pic>
        <p:nvPicPr>
          <p:cNvPr id="9" name="Picture 8">
            <a:extLst>
              <a:ext uri="{FF2B5EF4-FFF2-40B4-BE49-F238E27FC236}">
                <a16:creationId xmlns:a16="http://schemas.microsoft.com/office/drawing/2014/main" id="{6F7A5DA6-7E68-429B-AF5A-F56CE713CB0E}"/>
              </a:ext>
            </a:extLst>
          </p:cNvPr>
          <p:cNvPicPr>
            <a:picLocks noChangeAspect="1"/>
          </p:cNvPicPr>
          <p:nvPr/>
        </p:nvPicPr>
        <p:blipFill rotWithShape="1">
          <a:blip r:embed="rId4"/>
          <a:srcRect l="-218" t="52348" r="50078" b="737"/>
          <a:stretch/>
        </p:blipFill>
        <p:spPr>
          <a:xfrm>
            <a:off x="9663703" y="517978"/>
            <a:ext cx="1747177" cy="1656117"/>
          </a:xfrm>
          <a:prstGeom prst="rect">
            <a:avLst/>
          </a:prstGeom>
          <a:ln w="28575">
            <a:solidFill>
              <a:srgbClr val="D2202E"/>
            </a:solidFill>
          </a:ln>
        </p:spPr>
      </p:pic>
      <p:pic>
        <p:nvPicPr>
          <p:cNvPr id="5" name="Picture 4">
            <a:extLst>
              <a:ext uri="{FF2B5EF4-FFF2-40B4-BE49-F238E27FC236}">
                <a16:creationId xmlns:a16="http://schemas.microsoft.com/office/drawing/2014/main" id="{B8810A0B-BB6B-D891-8428-515EEA67F394}"/>
              </a:ext>
            </a:extLst>
          </p:cNvPr>
          <p:cNvPicPr>
            <a:picLocks noChangeAspect="1"/>
          </p:cNvPicPr>
          <p:nvPr/>
        </p:nvPicPr>
        <p:blipFill>
          <a:blip r:embed="rId5"/>
          <a:stretch>
            <a:fillRect/>
          </a:stretch>
        </p:blipFill>
        <p:spPr>
          <a:xfrm>
            <a:off x="8516567" y="3158284"/>
            <a:ext cx="2996829" cy="3218270"/>
          </a:xfrm>
          <a:prstGeom prst="rect">
            <a:avLst/>
          </a:prstGeom>
        </p:spPr>
      </p:pic>
    </p:spTree>
    <p:extLst>
      <p:ext uri="{BB962C8B-B14F-4D97-AF65-F5344CB8AC3E}">
        <p14:creationId xmlns:p14="http://schemas.microsoft.com/office/powerpoint/2010/main" val="41322299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4E34C438-CB3E-479F-8ACD-3CA72F2B0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 r="1"/>
          <a:stretch/>
        </p:blipFill>
        <p:spPr bwMode="auto">
          <a:xfrm>
            <a:off x="1" y="-15497"/>
            <a:ext cx="12192000" cy="6797212"/>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D8B01AF1-189A-470D-A0FD-D0B5EA63100B}"/>
              </a:ext>
            </a:extLst>
          </p:cNvPr>
          <p:cNvSpPr/>
          <p:nvPr/>
        </p:nvSpPr>
        <p:spPr>
          <a:xfrm>
            <a:off x="789780" y="696191"/>
            <a:ext cx="10718014" cy="5465618"/>
          </a:xfrm>
          <a:prstGeom prst="rect">
            <a:avLst/>
          </a:prstGeom>
          <a:solidFill>
            <a:schemeClr val="bg1">
              <a:alpha val="90000"/>
            </a:schemeClr>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dirty="0"/>
              <a:t>Human resources slide 1</a:t>
            </a:r>
          </a:p>
        </p:txBody>
      </p:sp>
      <p:sp>
        <p:nvSpPr>
          <p:cNvPr id="10" name="Rectangle 9">
            <a:extLst>
              <a:ext uri="{FF2B5EF4-FFF2-40B4-BE49-F238E27FC236}">
                <a16:creationId xmlns:a16="http://schemas.microsoft.com/office/drawing/2014/main" id="{EE67FA70-E8CC-41FE-AF0B-B8AE2465B4CA}"/>
              </a:ext>
            </a:extLst>
          </p:cNvPr>
          <p:cNvSpPr/>
          <p:nvPr/>
        </p:nvSpPr>
        <p:spPr>
          <a:xfrm>
            <a:off x="0" y="6797212"/>
            <a:ext cx="12293598" cy="227702"/>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9E3F658F-9441-4938-87F7-A5F3A0B724B6}"/>
              </a:ext>
            </a:extLst>
          </p:cNvPr>
          <p:cNvSpPr/>
          <p:nvPr/>
        </p:nvSpPr>
        <p:spPr>
          <a:xfrm>
            <a:off x="1144747" y="875190"/>
            <a:ext cx="10813143" cy="492443"/>
          </a:xfrm>
          <a:prstGeom prst="rect">
            <a:avLst/>
          </a:prstGeom>
        </p:spPr>
        <p:txBody>
          <a:bodyPr wrap="square" lIns="0" tIns="0" rIns="0" bIns="0" anchor="t">
            <a:spAutoFit/>
          </a:bodyPr>
          <a:lstStyle/>
          <a:p>
            <a:pPr>
              <a:spcAft>
                <a:spcPts val="600"/>
              </a:spcAft>
            </a:pPr>
            <a:r>
              <a:rPr lang="en-US" sz="3200" b="1" dirty="0">
                <a:solidFill>
                  <a:srgbClr val="D2202E"/>
                </a:solidFill>
                <a:cs typeface="Segoe UI"/>
              </a:rPr>
              <a:t>Indicate if you will apply to EOP</a:t>
            </a:r>
            <a:endParaRPr lang="en-US" dirty="0"/>
          </a:p>
        </p:txBody>
      </p:sp>
      <p:sp>
        <p:nvSpPr>
          <p:cNvPr id="34" name="Rectangle 33">
            <a:extLst>
              <a:ext uri="{FF2B5EF4-FFF2-40B4-BE49-F238E27FC236}">
                <a16:creationId xmlns:a16="http://schemas.microsoft.com/office/drawing/2014/main" id="{AC8DBFBC-8C48-4DD6-96F5-1608BD60D024}"/>
              </a:ext>
            </a:extLst>
          </p:cNvPr>
          <p:cNvSpPr/>
          <p:nvPr/>
        </p:nvSpPr>
        <p:spPr>
          <a:xfrm>
            <a:off x="1082755" y="1631022"/>
            <a:ext cx="7432263" cy="430887"/>
          </a:xfrm>
          <a:prstGeom prst="rect">
            <a:avLst/>
          </a:prstGeom>
        </p:spPr>
        <p:txBody>
          <a:bodyPr wrap="square" lIns="0" tIns="0" rIns="0" bIns="0" anchor="t">
            <a:spAutoFit/>
          </a:bodyPr>
          <a:lstStyle/>
          <a:p>
            <a:pPr marL="342900" indent="-342900">
              <a:spcAft>
                <a:spcPts val="600"/>
              </a:spcAft>
              <a:buFont typeface="Arial" panose="020B0604020202020204" pitchFamily="34" charset="0"/>
              <a:buChar char="•"/>
            </a:pPr>
            <a:r>
              <a:rPr lang="en-US" sz="2800" dirty="0">
                <a:cs typeface="Segoe UI"/>
              </a:rPr>
              <a:t>“Do you wish to apply to EOP?” </a:t>
            </a:r>
            <a:endParaRPr lang="en-US" dirty="0">
              <a:cs typeface="Segoe UI"/>
            </a:endParaRPr>
          </a:p>
        </p:txBody>
      </p:sp>
      <p:pic>
        <p:nvPicPr>
          <p:cNvPr id="9" name="Picture 8">
            <a:extLst>
              <a:ext uri="{FF2B5EF4-FFF2-40B4-BE49-F238E27FC236}">
                <a16:creationId xmlns:a16="http://schemas.microsoft.com/office/drawing/2014/main" id="{6F7A5DA6-7E68-429B-AF5A-F56CE713CB0E}"/>
              </a:ext>
            </a:extLst>
          </p:cNvPr>
          <p:cNvPicPr>
            <a:picLocks noChangeAspect="1"/>
          </p:cNvPicPr>
          <p:nvPr/>
        </p:nvPicPr>
        <p:blipFill rotWithShape="1">
          <a:blip r:embed="rId4"/>
          <a:srcRect l="-218" t="52348" r="50078" b="737"/>
          <a:stretch/>
        </p:blipFill>
        <p:spPr>
          <a:xfrm>
            <a:off x="9688291" y="802963"/>
            <a:ext cx="1747177" cy="1656117"/>
          </a:xfrm>
          <a:prstGeom prst="rect">
            <a:avLst/>
          </a:prstGeom>
          <a:ln w="28575">
            <a:solidFill>
              <a:srgbClr val="D2202E"/>
            </a:solidFill>
          </a:ln>
        </p:spPr>
      </p:pic>
      <p:pic>
        <p:nvPicPr>
          <p:cNvPr id="2" name="Picture 3" descr="A screenshot of a cell phone&#10;&#10;Description automatically generated">
            <a:extLst>
              <a:ext uri="{FF2B5EF4-FFF2-40B4-BE49-F238E27FC236}">
                <a16:creationId xmlns:a16="http://schemas.microsoft.com/office/drawing/2014/main" id="{557BA11C-A95A-4583-97B4-D8EC5974838B}"/>
              </a:ext>
            </a:extLst>
          </p:cNvPr>
          <p:cNvPicPr>
            <a:picLocks noChangeAspect="1"/>
          </p:cNvPicPr>
          <p:nvPr/>
        </p:nvPicPr>
        <p:blipFill rotWithShape="1">
          <a:blip r:embed="rId5"/>
          <a:srcRect l="16888" t="69072" r="2171" b="515"/>
          <a:stretch/>
        </p:blipFill>
        <p:spPr>
          <a:xfrm>
            <a:off x="1872081" y="5040509"/>
            <a:ext cx="8689798" cy="1524620"/>
          </a:xfrm>
          <a:prstGeom prst="rect">
            <a:avLst/>
          </a:prstGeom>
          <a:ln w="28575">
            <a:solidFill>
              <a:srgbClr val="D2202E"/>
            </a:solidFill>
          </a:ln>
        </p:spPr>
      </p:pic>
      <p:sp>
        <p:nvSpPr>
          <p:cNvPr id="13" name="Rectangle 12">
            <a:extLst>
              <a:ext uri="{FF2B5EF4-FFF2-40B4-BE49-F238E27FC236}">
                <a16:creationId xmlns:a16="http://schemas.microsoft.com/office/drawing/2014/main" id="{1C671E7B-00E4-400E-B0F4-5CD3FA623FC9}"/>
              </a:ext>
            </a:extLst>
          </p:cNvPr>
          <p:cNvSpPr/>
          <p:nvPr/>
        </p:nvSpPr>
        <p:spPr>
          <a:xfrm>
            <a:off x="916068" y="2226335"/>
            <a:ext cx="7876763" cy="2816156"/>
          </a:xfrm>
          <a:prstGeom prst="rect">
            <a:avLst/>
          </a:prstGeom>
        </p:spPr>
        <p:txBody>
          <a:bodyPr wrap="square" lIns="0" tIns="0" rIns="0" bIns="0" anchor="t">
            <a:spAutoFit/>
          </a:bodyPr>
          <a:lstStyle/>
          <a:p>
            <a:pPr marL="800100" lvl="1" indent="-342900">
              <a:spcAft>
                <a:spcPts val="600"/>
              </a:spcAft>
              <a:buFont typeface="Arial" panose="020B0604020202020204" pitchFamily="34" charset="0"/>
              <a:buChar char="•"/>
            </a:pPr>
            <a:r>
              <a:rPr lang="en-US" sz="2800" b="1" dirty="0">
                <a:solidFill>
                  <a:srgbClr val="D2202E"/>
                </a:solidFill>
                <a:cs typeface="Segoe UI"/>
              </a:rPr>
              <a:t>Not applying to EOP? </a:t>
            </a:r>
            <a:r>
              <a:rPr lang="en-US" sz="2800" dirty="0">
                <a:cs typeface="Segoe UI"/>
              </a:rPr>
              <a:t>Click </a:t>
            </a:r>
            <a:r>
              <a:rPr lang="en-US" sz="2800" i="1" dirty="0">
                <a:cs typeface="Segoe UI"/>
              </a:rPr>
              <a:t>No</a:t>
            </a:r>
            <a:r>
              <a:rPr lang="en-US" sz="2800" dirty="0">
                <a:cs typeface="Segoe UI"/>
              </a:rPr>
              <a:t>. You are done with Section 3 of your application. </a:t>
            </a:r>
            <a:endParaRPr lang="en-US" sz="2800" dirty="0">
              <a:cs typeface="Segoe UI" panose="020B0502040204020203" pitchFamily="34" charset="0"/>
            </a:endParaRPr>
          </a:p>
          <a:p>
            <a:pPr marL="800100" lvl="1" indent="-342900">
              <a:spcAft>
                <a:spcPts val="600"/>
              </a:spcAft>
              <a:buFont typeface="Arial" panose="020B0604020202020204" pitchFamily="34" charset="0"/>
              <a:buChar char="•"/>
            </a:pPr>
            <a:r>
              <a:rPr lang="en-US" sz="2800" b="1" dirty="0">
                <a:solidFill>
                  <a:srgbClr val="D2202E"/>
                </a:solidFill>
                <a:cs typeface="Segoe UI"/>
              </a:rPr>
              <a:t>Applying to EOP?</a:t>
            </a:r>
            <a:r>
              <a:rPr lang="en-US" sz="2800" dirty="0">
                <a:solidFill>
                  <a:srgbClr val="000000"/>
                </a:solidFill>
                <a:cs typeface="Segoe UI"/>
              </a:rPr>
              <a:t> </a:t>
            </a:r>
            <a:r>
              <a:rPr lang="en-US" sz="2800" dirty="0">
                <a:cs typeface="Segoe UI"/>
              </a:rPr>
              <a:t>Click</a:t>
            </a:r>
            <a:r>
              <a:rPr lang="en-US" sz="2800" i="1" dirty="0">
                <a:cs typeface="Segoe UI"/>
              </a:rPr>
              <a:t> Yes, I will return later to complete these EOP Questions</a:t>
            </a:r>
            <a:r>
              <a:rPr lang="en-US" sz="2800" dirty="0">
                <a:cs typeface="Segoe UI"/>
              </a:rPr>
              <a:t>.</a:t>
            </a:r>
          </a:p>
          <a:p>
            <a:pPr marL="800100" lvl="1" indent="-342900">
              <a:spcAft>
                <a:spcPts val="600"/>
              </a:spcAft>
              <a:buFont typeface="Arial" panose="020B0604020202020204" pitchFamily="34" charset="0"/>
              <a:buChar char="•"/>
            </a:pPr>
            <a:r>
              <a:rPr lang="en-US" sz="2800" b="1" dirty="0">
                <a:solidFill>
                  <a:srgbClr val="D2202E"/>
                </a:solidFill>
                <a:cs typeface="Segoe UI"/>
              </a:rPr>
              <a:t>Applying to EOP Now?</a:t>
            </a:r>
            <a:r>
              <a:rPr lang="en-US" sz="2800" dirty="0">
                <a:solidFill>
                  <a:srgbClr val="000000"/>
                </a:solidFill>
                <a:cs typeface="Segoe UI"/>
              </a:rPr>
              <a:t> </a:t>
            </a:r>
            <a:r>
              <a:rPr lang="en-US" sz="2800" dirty="0">
                <a:cs typeface="Segoe UI"/>
              </a:rPr>
              <a:t>Click</a:t>
            </a:r>
            <a:r>
              <a:rPr lang="en-US" sz="2800" i="1" dirty="0">
                <a:cs typeface="Segoe UI"/>
              </a:rPr>
              <a:t> Yes</a:t>
            </a:r>
            <a:r>
              <a:rPr lang="en-US" sz="2800" dirty="0">
                <a:cs typeface="Segoe UI"/>
              </a:rPr>
              <a:t> </a:t>
            </a:r>
            <a:endParaRPr lang="en-US" sz="2800" dirty="0">
              <a:cs typeface="Segoe UI" panose="020B0502040204020203" pitchFamily="34" charset="0"/>
            </a:endParaRPr>
          </a:p>
          <a:p>
            <a:pPr>
              <a:spcAft>
                <a:spcPts val="600"/>
              </a:spcAft>
            </a:pPr>
            <a:endParaRPr lang="en-US" sz="2800" dirty="0">
              <a:cs typeface="Segoe UI" panose="020B0502040204020203" pitchFamily="34" charset="0"/>
            </a:endParaRPr>
          </a:p>
        </p:txBody>
      </p:sp>
    </p:spTree>
    <p:extLst>
      <p:ext uri="{BB962C8B-B14F-4D97-AF65-F5344CB8AC3E}">
        <p14:creationId xmlns:p14="http://schemas.microsoft.com/office/powerpoint/2010/main" val="21350058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C27F653-8650-AFB6-65AA-2E04F9D48F9A}"/>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 y="0"/>
            <a:ext cx="1219199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Placeholder 5" descr="A screenshot of a computer&#10;&#10;Description automatically generated">
            <a:extLst>
              <a:ext uri="{FF2B5EF4-FFF2-40B4-BE49-F238E27FC236}">
                <a16:creationId xmlns:a16="http://schemas.microsoft.com/office/drawing/2014/main" id="{7E3808C7-9EC7-5610-1C9C-70A006D2033B}"/>
              </a:ext>
            </a:extLst>
          </p:cNvPr>
          <p:cNvPicPr>
            <a:picLocks noGrp="1" noChangeAspect="1"/>
          </p:cNvPicPr>
          <p:nvPr>
            <p:ph type="pic" sz="quarter" idx="10"/>
          </p:nvPr>
        </p:nvPicPr>
        <p:blipFill rotWithShape="1">
          <a:blip r:embed="rId3"/>
          <a:srcRect r="44000"/>
          <a:stretch/>
        </p:blipFill>
        <p:spPr>
          <a:xfrm>
            <a:off x="4565765" y="8"/>
            <a:ext cx="6096000" cy="6857992"/>
          </a:xfrm>
          <a:noFill/>
        </p:spPr>
      </p:pic>
      <p:sp>
        <p:nvSpPr>
          <p:cNvPr id="3" name="Title 2">
            <a:extLst>
              <a:ext uri="{FF2B5EF4-FFF2-40B4-BE49-F238E27FC236}">
                <a16:creationId xmlns:a16="http://schemas.microsoft.com/office/drawing/2014/main" id="{43DD59EB-4BD3-94AD-794C-EB0B856D80F1}"/>
              </a:ext>
            </a:extLst>
          </p:cNvPr>
          <p:cNvSpPr>
            <a:spLocks noGrp="1"/>
          </p:cNvSpPr>
          <p:nvPr>
            <p:ph type="body" sz="quarter" idx="15"/>
          </p:nvPr>
        </p:nvSpPr>
        <p:spPr>
          <a:xfrm>
            <a:off x="301487" y="1166804"/>
            <a:ext cx="4721086" cy="4958301"/>
          </a:xfrm>
          <a:solidFill>
            <a:schemeClr val="bg1">
              <a:alpha val="88000"/>
            </a:schemeClr>
          </a:solidFill>
        </p:spPr>
        <p:txBody>
          <a:bodyPr wrap="square" anchor="t">
            <a:normAutofit/>
          </a:bodyPr>
          <a:lstStyle>
            <a:defPPr>
              <a:defRPr lang="en-US"/>
            </a:defPPr>
            <a:lvl1pPr algn="l" defTabSz="914099" rtl="0" eaLnBrk="0" fontAlgn="base" hangingPunct="0">
              <a:spcBef>
                <a:spcPct val="0"/>
              </a:spcBef>
              <a:spcAft>
                <a:spcPct val="0"/>
              </a:spcAft>
              <a:defRPr sz="1750" kern="1200">
                <a:solidFill>
                  <a:schemeClr val="tx1"/>
                </a:solidFill>
                <a:latin typeface="Calibri" charset="0"/>
                <a:ea typeface="+mn-ea"/>
                <a:cs typeface="+mn-cs"/>
              </a:defRPr>
            </a:lvl1pPr>
            <a:lvl2pPr marL="456388" indent="-75404" algn="l" defTabSz="914099" rtl="0" eaLnBrk="0" fontAlgn="base" hangingPunct="0">
              <a:spcBef>
                <a:spcPct val="0"/>
              </a:spcBef>
              <a:spcAft>
                <a:spcPct val="0"/>
              </a:spcAft>
              <a:defRPr sz="1750" kern="1200">
                <a:solidFill>
                  <a:schemeClr val="tx1"/>
                </a:solidFill>
                <a:latin typeface="Calibri" charset="0"/>
                <a:ea typeface="+mn-ea"/>
                <a:cs typeface="+mn-cs"/>
              </a:defRPr>
            </a:lvl2pPr>
            <a:lvl3pPr marL="914099" indent="-152130" algn="l" defTabSz="914099" rtl="0" eaLnBrk="0" fontAlgn="base" hangingPunct="0">
              <a:spcBef>
                <a:spcPct val="0"/>
              </a:spcBef>
              <a:spcAft>
                <a:spcPct val="0"/>
              </a:spcAft>
              <a:defRPr sz="1750" kern="1200">
                <a:solidFill>
                  <a:schemeClr val="tx1"/>
                </a:solidFill>
                <a:latin typeface="Calibri" charset="0"/>
                <a:ea typeface="+mn-ea"/>
                <a:cs typeface="+mn-cs"/>
              </a:defRPr>
            </a:lvl3pPr>
            <a:lvl4pPr marL="1370487" indent="-227533" algn="l" defTabSz="914099" rtl="0" eaLnBrk="0" fontAlgn="base" hangingPunct="0">
              <a:spcBef>
                <a:spcPct val="0"/>
              </a:spcBef>
              <a:spcAft>
                <a:spcPct val="0"/>
              </a:spcAft>
              <a:defRPr sz="1750" kern="1200">
                <a:solidFill>
                  <a:schemeClr val="tx1"/>
                </a:solidFill>
                <a:latin typeface="Calibri" charset="0"/>
                <a:ea typeface="+mn-ea"/>
                <a:cs typeface="+mn-cs"/>
              </a:defRPr>
            </a:lvl4pPr>
            <a:lvl5pPr marL="1828198" indent="-304259" algn="l" defTabSz="914099" rtl="0" eaLnBrk="0" fontAlgn="base" hangingPunct="0">
              <a:spcBef>
                <a:spcPct val="0"/>
              </a:spcBef>
              <a:spcAft>
                <a:spcPct val="0"/>
              </a:spcAft>
              <a:defRPr sz="1750" kern="1200">
                <a:solidFill>
                  <a:schemeClr val="tx1"/>
                </a:solidFill>
                <a:latin typeface="Calibri" charset="0"/>
                <a:ea typeface="+mn-ea"/>
                <a:cs typeface="+mn-cs"/>
              </a:defRPr>
            </a:lvl5pPr>
            <a:lvl6pPr marL="1904924" algn="l" defTabSz="761970" rtl="0" eaLnBrk="1" latinLnBrk="0" hangingPunct="1">
              <a:defRPr sz="1750" kern="1200">
                <a:solidFill>
                  <a:schemeClr val="tx1"/>
                </a:solidFill>
                <a:latin typeface="Calibri" charset="0"/>
                <a:ea typeface="+mn-ea"/>
                <a:cs typeface="+mn-cs"/>
              </a:defRPr>
            </a:lvl6pPr>
            <a:lvl7pPr marL="2285909" algn="l" defTabSz="761970" rtl="0" eaLnBrk="1" latinLnBrk="0" hangingPunct="1">
              <a:defRPr sz="1750" kern="1200">
                <a:solidFill>
                  <a:schemeClr val="tx1"/>
                </a:solidFill>
                <a:latin typeface="Calibri" charset="0"/>
                <a:ea typeface="+mn-ea"/>
                <a:cs typeface="+mn-cs"/>
              </a:defRPr>
            </a:lvl7pPr>
            <a:lvl8pPr marL="2666893" algn="l" defTabSz="761970" rtl="0" eaLnBrk="1" latinLnBrk="0" hangingPunct="1">
              <a:defRPr sz="1750" kern="1200">
                <a:solidFill>
                  <a:schemeClr val="tx1"/>
                </a:solidFill>
                <a:latin typeface="Calibri" charset="0"/>
                <a:ea typeface="+mn-ea"/>
                <a:cs typeface="+mn-cs"/>
              </a:defRPr>
            </a:lvl8pPr>
            <a:lvl9pPr marL="3047878" algn="l" defTabSz="761970" rtl="0" eaLnBrk="1" latinLnBrk="0" hangingPunct="1">
              <a:defRPr sz="1750" kern="1200">
                <a:solidFill>
                  <a:schemeClr val="tx1"/>
                </a:solidFill>
                <a:latin typeface="Calibri" charset="0"/>
                <a:ea typeface="+mn-ea"/>
                <a:cs typeface="+mn-cs"/>
              </a:defRPr>
            </a:lvl9pPr>
          </a:lstStyle>
          <a:p>
            <a:r>
              <a:rPr lang="en-US" sz="3200" dirty="0">
                <a:solidFill>
                  <a:srgbClr val="C00000"/>
                </a:solidFill>
                <a:latin typeface="Calibri (Body)"/>
              </a:rPr>
              <a:t>ADT Information</a:t>
            </a:r>
          </a:p>
          <a:p>
            <a:endParaRPr lang="en-US" dirty="0"/>
          </a:p>
          <a:p>
            <a:r>
              <a:rPr lang="en-US" sz="2400" dirty="0">
                <a:latin typeface="Roboto"/>
                <a:ea typeface="Roboto"/>
                <a:cs typeface="Arial"/>
              </a:rPr>
              <a:t>Report your: </a:t>
            </a:r>
            <a:br>
              <a:rPr lang="en-US" sz="2400" dirty="0">
                <a:latin typeface="Roboto"/>
                <a:ea typeface="Roboto"/>
                <a:cs typeface="Arial"/>
              </a:rPr>
            </a:br>
            <a:endParaRPr lang="en-US" sz="2400" dirty="0">
              <a:latin typeface="Roboto"/>
              <a:ea typeface="Roboto"/>
              <a:cs typeface="Arial"/>
            </a:endParaRPr>
          </a:p>
          <a:p>
            <a:pPr lvl="1"/>
            <a:r>
              <a:rPr lang="en-US" sz="2400" dirty="0">
                <a:latin typeface="Roboto"/>
                <a:ea typeface="Roboto"/>
                <a:cs typeface="Arial"/>
              </a:rPr>
              <a:t>Campus ID </a:t>
            </a:r>
          </a:p>
          <a:p>
            <a:pPr lvl="1"/>
            <a:r>
              <a:rPr lang="en-US" sz="2400" dirty="0">
                <a:latin typeface="Roboto"/>
                <a:ea typeface="Roboto"/>
                <a:cs typeface="Arial"/>
              </a:rPr>
              <a:t>CCC ID</a:t>
            </a:r>
          </a:p>
          <a:p>
            <a:pPr lvl="1"/>
            <a:r>
              <a:rPr lang="en-US" sz="2400" dirty="0">
                <a:latin typeface="Roboto"/>
                <a:ea typeface="Roboto"/>
                <a:cs typeface="Arial"/>
              </a:rPr>
              <a:t>Anticipated or Completed ADT Degree Date</a:t>
            </a:r>
          </a:p>
          <a:p>
            <a:pPr marL="380984" lvl="1" indent="0">
              <a:buNone/>
            </a:pPr>
            <a:endParaRPr lang="en-US" dirty="0"/>
          </a:p>
        </p:txBody>
      </p:sp>
      <p:sp>
        <p:nvSpPr>
          <p:cNvPr id="2" name="Slide Number Placeholder 1">
            <a:extLst>
              <a:ext uri="{FF2B5EF4-FFF2-40B4-BE49-F238E27FC236}">
                <a16:creationId xmlns:a16="http://schemas.microsoft.com/office/drawing/2014/main" id="{3D1AF4FC-FFE8-E455-23E2-6A64F5AE1578}"/>
              </a:ext>
            </a:extLst>
          </p:cNvPr>
          <p:cNvSpPr>
            <a:spLocks noGrp="1"/>
          </p:cNvSpPr>
          <p:nvPr>
            <p:ph type="sldNum" sz="quarter" idx="24"/>
          </p:nvPr>
        </p:nvSpPr>
        <p:spPr>
          <a:xfrm>
            <a:off x="381000" y="6308990"/>
            <a:ext cx="1221053" cy="365125"/>
          </a:xfrm>
        </p:spPr>
        <p:txBody>
          <a:bodyPr wrap="square" anchor="ctr">
            <a:normAutofit/>
          </a:bodyPr>
          <a:lstStyle>
            <a:defPPr>
              <a:defRPr lang="en-US"/>
            </a:defPPr>
            <a:lvl1pPr algn="l" defTabSz="761719" rtl="0" eaLnBrk="0" fontAlgn="base" hangingPunct="0">
              <a:spcBef>
                <a:spcPct val="0"/>
              </a:spcBef>
              <a:spcAft>
                <a:spcPct val="0"/>
              </a:spcAft>
              <a:defRPr sz="1458" kern="1200">
                <a:solidFill>
                  <a:schemeClr val="tx1"/>
                </a:solidFill>
                <a:latin typeface="Calibri" charset="0"/>
                <a:ea typeface="+mn-ea"/>
                <a:cs typeface="+mn-cs"/>
              </a:defRPr>
            </a:lvl1pPr>
            <a:lvl2pPr marL="380308" indent="-62834" algn="l" defTabSz="761719" rtl="0" eaLnBrk="0" fontAlgn="base" hangingPunct="0">
              <a:spcBef>
                <a:spcPct val="0"/>
              </a:spcBef>
              <a:spcAft>
                <a:spcPct val="0"/>
              </a:spcAft>
              <a:defRPr sz="1458" kern="1200">
                <a:solidFill>
                  <a:schemeClr val="tx1"/>
                </a:solidFill>
                <a:latin typeface="Calibri" charset="0"/>
                <a:ea typeface="+mn-ea"/>
                <a:cs typeface="+mn-cs"/>
              </a:defRPr>
            </a:lvl2pPr>
            <a:lvl3pPr marL="761719" indent="-126770" algn="l" defTabSz="761719" rtl="0" eaLnBrk="0" fontAlgn="base" hangingPunct="0">
              <a:spcBef>
                <a:spcPct val="0"/>
              </a:spcBef>
              <a:spcAft>
                <a:spcPct val="0"/>
              </a:spcAft>
              <a:defRPr sz="1458" kern="1200">
                <a:solidFill>
                  <a:schemeClr val="tx1"/>
                </a:solidFill>
                <a:latin typeface="Calibri" charset="0"/>
                <a:ea typeface="+mn-ea"/>
                <a:cs typeface="+mn-cs"/>
              </a:defRPr>
            </a:lvl3pPr>
            <a:lvl4pPr marL="1142027" indent="-189603" algn="l" defTabSz="761719" rtl="0" eaLnBrk="0" fontAlgn="base" hangingPunct="0">
              <a:spcBef>
                <a:spcPct val="0"/>
              </a:spcBef>
              <a:spcAft>
                <a:spcPct val="0"/>
              </a:spcAft>
              <a:defRPr sz="1458" kern="1200">
                <a:solidFill>
                  <a:schemeClr val="tx1"/>
                </a:solidFill>
                <a:latin typeface="Calibri" charset="0"/>
                <a:ea typeface="+mn-ea"/>
                <a:cs typeface="+mn-cs"/>
              </a:defRPr>
            </a:lvl4pPr>
            <a:lvl5pPr marL="1523437" indent="-253539" algn="l" defTabSz="761719" rtl="0" eaLnBrk="0" fontAlgn="base" hangingPunct="0">
              <a:spcBef>
                <a:spcPct val="0"/>
              </a:spcBef>
              <a:spcAft>
                <a:spcPct val="0"/>
              </a:spcAft>
              <a:defRPr sz="1458" kern="1200">
                <a:solidFill>
                  <a:schemeClr val="tx1"/>
                </a:solidFill>
                <a:latin typeface="Calibri" charset="0"/>
                <a:ea typeface="+mn-ea"/>
                <a:cs typeface="+mn-cs"/>
              </a:defRPr>
            </a:lvl5pPr>
            <a:lvl6pPr marL="1587373" algn="l" defTabSz="634950" rtl="0" eaLnBrk="1" latinLnBrk="0" hangingPunct="1">
              <a:defRPr sz="1458" kern="1200">
                <a:solidFill>
                  <a:schemeClr val="tx1"/>
                </a:solidFill>
                <a:latin typeface="Calibri" charset="0"/>
                <a:ea typeface="+mn-ea"/>
                <a:cs typeface="+mn-cs"/>
              </a:defRPr>
            </a:lvl6pPr>
            <a:lvl7pPr marL="1904848" algn="l" defTabSz="634950" rtl="0" eaLnBrk="1" latinLnBrk="0" hangingPunct="1">
              <a:defRPr sz="1458" kern="1200">
                <a:solidFill>
                  <a:schemeClr val="tx1"/>
                </a:solidFill>
                <a:latin typeface="Calibri" charset="0"/>
                <a:ea typeface="+mn-ea"/>
                <a:cs typeface="+mn-cs"/>
              </a:defRPr>
            </a:lvl7pPr>
            <a:lvl8pPr marL="2222322" algn="l" defTabSz="634950" rtl="0" eaLnBrk="1" latinLnBrk="0" hangingPunct="1">
              <a:defRPr sz="1458" kern="1200">
                <a:solidFill>
                  <a:schemeClr val="tx1"/>
                </a:solidFill>
                <a:latin typeface="Calibri" charset="0"/>
                <a:ea typeface="+mn-ea"/>
                <a:cs typeface="+mn-cs"/>
              </a:defRPr>
            </a:lvl8pPr>
            <a:lvl9pPr marL="2539797" algn="l" defTabSz="634950" rtl="0" eaLnBrk="1" latinLnBrk="0" hangingPunct="1">
              <a:defRPr sz="1458" kern="1200">
                <a:solidFill>
                  <a:schemeClr val="tx1"/>
                </a:solidFill>
                <a:latin typeface="Calibri" charset="0"/>
                <a:ea typeface="+mn-ea"/>
                <a:cs typeface="+mn-cs"/>
              </a:defRPr>
            </a:lvl9pPr>
          </a:lstStyle>
          <a:p>
            <a:pPr>
              <a:spcAft>
                <a:spcPts val="500"/>
              </a:spcAft>
            </a:pPr>
            <a:fld id="{ED6580AB-5C3C-4B4F-8E2A-8B7A0A8CE695}" type="slidenum">
              <a:rPr lang="en-US" smtClean="0"/>
              <a:pPr>
                <a:spcAft>
                  <a:spcPts val="500"/>
                </a:spcAft>
              </a:pPr>
              <a:t>53</a:t>
            </a:fld>
            <a:endParaRPr lang="en-US"/>
          </a:p>
        </p:txBody>
      </p:sp>
      <p:pic>
        <p:nvPicPr>
          <p:cNvPr id="5" name="Picture 4">
            <a:extLst>
              <a:ext uri="{FF2B5EF4-FFF2-40B4-BE49-F238E27FC236}">
                <a16:creationId xmlns:a16="http://schemas.microsoft.com/office/drawing/2014/main" id="{3163671A-ACF2-553B-DE52-12B13C740FBC}"/>
              </a:ext>
            </a:extLst>
          </p:cNvPr>
          <p:cNvPicPr>
            <a:picLocks noChangeAspect="1"/>
          </p:cNvPicPr>
          <p:nvPr/>
        </p:nvPicPr>
        <p:blipFill>
          <a:blip r:embed="rId4"/>
          <a:stretch>
            <a:fillRect/>
          </a:stretch>
        </p:blipFill>
        <p:spPr>
          <a:xfrm>
            <a:off x="10539265" y="84837"/>
            <a:ext cx="1565209" cy="1918830"/>
          </a:xfrm>
          <a:prstGeom prst="rect">
            <a:avLst/>
          </a:prstGeom>
        </p:spPr>
      </p:pic>
    </p:spTree>
    <p:extLst>
      <p:ext uri="{BB962C8B-B14F-4D97-AF65-F5344CB8AC3E}">
        <p14:creationId xmlns:p14="http://schemas.microsoft.com/office/powerpoint/2010/main" val="28412305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6E5F3451-6745-47C0-B555-B8FE0C69966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5B4E866-681F-4203-AAF3-47C0E9580DA6}"/>
              </a:ext>
            </a:extLst>
          </p:cNvPr>
          <p:cNvSpPr/>
          <p:nvPr/>
        </p:nvSpPr>
        <p:spPr>
          <a:xfrm>
            <a:off x="138547" y="288235"/>
            <a:ext cx="10282052" cy="6281531"/>
          </a:xfrm>
          <a:prstGeom prst="rect">
            <a:avLst/>
          </a:prstGeom>
          <a:solidFill>
            <a:schemeClr val="bg1">
              <a:alpha val="90000"/>
            </a:schemeClr>
          </a:solidFill>
          <a:ln w="28575">
            <a:solidFill>
              <a:srgbClr val="D9D9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914099" rtl="0" eaLnBrk="0" fontAlgn="base" hangingPunct="0">
              <a:spcBef>
                <a:spcPct val="0"/>
              </a:spcBef>
              <a:spcAft>
                <a:spcPct val="0"/>
              </a:spcAft>
              <a:defRPr sz="1750" kern="1200">
                <a:solidFill>
                  <a:schemeClr val="tx1"/>
                </a:solidFill>
                <a:latin typeface="Calibri" charset="0"/>
                <a:ea typeface="+mn-ea"/>
                <a:cs typeface="+mn-cs"/>
              </a:defRPr>
            </a:lvl1pPr>
            <a:lvl2pPr marL="456388" indent="-75404" algn="l" defTabSz="914099" rtl="0" eaLnBrk="0" fontAlgn="base" hangingPunct="0">
              <a:spcBef>
                <a:spcPct val="0"/>
              </a:spcBef>
              <a:spcAft>
                <a:spcPct val="0"/>
              </a:spcAft>
              <a:defRPr sz="1750" kern="1200">
                <a:solidFill>
                  <a:schemeClr val="tx1"/>
                </a:solidFill>
                <a:latin typeface="Calibri" charset="0"/>
                <a:ea typeface="+mn-ea"/>
                <a:cs typeface="+mn-cs"/>
              </a:defRPr>
            </a:lvl2pPr>
            <a:lvl3pPr marL="914099" indent="-152130" algn="l" defTabSz="914099" rtl="0" eaLnBrk="0" fontAlgn="base" hangingPunct="0">
              <a:spcBef>
                <a:spcPct val="0"/>
              </a:spcBef>
              <a:spcAft>
                <a:spcPct val="0"/>
              </a:spcAft>
              <a:defRPr sz="1750" kern="1200">
                <a:solidFill>
                  <a:schemeClr val="tx1"/>
                </a:solidFill>
                <a:latin typeface="Calibri" charset="0"/>
                <a:ea typeface="+mn-ea"/>
                <a:cs typeface="+mn-cs"/>
              </a:defRPr>
            </a:lvl3pPr>
            <a:lvl4pPr marL="1370487" indent="-227533" algn="l" defTabSz="914099" rtl="0" eaLnBrk="0" fontAlgn="base" hangingPunct="0">
              <a:spcBef>
                <a:spcPct val="0"/>
              </a:spcBef>
              <a:spcAft>
                <a:spcPct val="0"/>
              </a:spcAft>
              <a:defRPr sz="1750" kern="1200">
                <a:solidFill>
                  <a:schemeClr val="tx1"/>
                </a:solidFill>
                <a:latin typeface="Calibri" charset="0"/>
                <a:ea typeface="+mn-ea"/>
                <a:cs typeface="+mn-cs"/>
              </a:defRPr>
            </a:lvl4pPr>
            <a:lvl5pPr marL="1828198" indent="-304259" algn="l" defTabSz="914099" rtl="0" eaLnBrk="0" fontAlgn="base" hangingPunct="0">
              <a:spcBef>
                <a:spcPct val="0"/>
              </a:spcBef>
              <a:spcAft>
                <a:spcPct val="0"/>
              </a:spcAft>
              <a:defRPr sz="1750" kern="1200">
                <a:solidFill>
                  <a:schemeClr val="tx1"/>
                </a:solidFill>
                <a:latin typeface="Calibri" charset="0"/>
                <a:ea typeface="+mn-ea"/>
                <a:cs typeface="+mn-cs"/>
              </a:defRPr>
            </a:lvl5pPr>
            <a:lvl6pPr marL="1904924" algn="l" defTabSz="761970" rtl="0" eaLnBrk="1" latinLnBrk="0" hangingPunct="1">
              <a:defRPr sz="1750" kern="1200">
                <a:solidFill>
                  <a:schemeClr val="tx1"/>
                </a:solidFill>
                <a:latin typeface="Calibri" charset="0"/>
                <a:ea typeface="+mn-ea"/>
                <a:cs typeface="+mn-cs"/>
              </a:defRPr>
            </a:lvl6pPr>
            <a:lvl7pPr marL="2285909" algn="l" defTabSz="761970" rtl="0" eaLnBrk="1" latinLnBrk="0" hangingPunct="1">
              <a:defRPr sz="1750" kern="1200">
                <a:solidFill>
                  <a:schemeClr val="tx1"/>
                </a:solidFill>
                <a:latin typeface="Calibri" charset="0"/>
                <a:ea typeface="+mn-ea"/>
                <a:cs typeface="+mn-cs"/>
              </a:defRPr>
            </a:lvl7pPr>
            <a:lvl8pPr marL="2666893" algn="l" defTabSz="761970" rtl="0" eaLnBrk="1" latinLnBrk="0" hangingPunct="1">
              <a:defRPr sz="1750" kern="1200">
                <a:solidFill>
                  <a:schemeClr val="tx1"/>
                </a:solidFill>
                <a:latin typeface="Calibri" charset="0"/>
                <a:ea typeface="+mn-ea"/>
                <a:cs typeface="+mn-cs"/>
              </a:defRPr>
            </a:lvl8pPr>
            <a:lvl9pPr marL="3047878" algn="l" defTabSz="761970" rtl="0" eaLnBrk="1" latinLnBrk="0" hangingPunct="1">
              <a:defRPr sz="1750" kern="1200">
                <a:solidFill>
                  <a:schemeClr val="tx1"/>
                </a:solidFill>
                <a:latin typeface="Calibri" charset="0"/>
                <a:ea typeface="+mn-ea"/>
                <a:cs typeface="+mn-cs"/>
              </a:defRPr>
            </a:lvl9pPr>
          </a:lstStyle>
          <a:p>
            <a:pPr algn="ctr" defTabSz="1219151" eaLnBrk="1" fontAlgn="auto" hangingPunct="1">
              <a:spcBef>
                <a:spcPts val="0"/>
              </a:spcBef>
              <a:spcAft>
                <a:spcPts val="0"/>
              </a:spcAft>
              <a:defRPr/>
            </a:pPr>
            <a:endParaRPr lang="en-US" sz="1400" kern="0">
              <a:solidFill>
                <a:prstClr val="white"/>
              </a:solidFill>
              <a:latin typeface="Arial"/>
              <a:sym typeface="Arial"/>
            </a:endParaRPr>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defPPr>
              <a:defRPr lang="en-US"/>
            </a:defPPr>
            <a:lvl1pPr algn="l" defTabSz="914099" rtl="0" eaLnBrk="0" fontAlgn="base" hangingPunct="0">
              <a:spcBef>
                <a:spcPct val="0"/>
              </a:spcBef>
              <a:spcAft>
                <a:spcPct val="0"/>
              </a:spcAft>
              <a:defRPr sz="1750" kern="1200">
                <a:solidFill>
                  <a:schemeClr val="tx1"/>
                </a:solidFill>
                <a:latin typeface="Calibri" charset="0"/>
                <a:ea typeface="+mn-ea"/>
                <a:cs typeface="+mn-cs"/>
              </a:defRPr>
            </a:lvl1pPr>
            <a:lvl2pPr marL="456388" indent="-75404" algn="l" defTabSz="914099" rtl="0" eaLnBrk="0" fontAlgn="base" hangingPunct="0">
              <a:spcBef>
                <a:spcPct val="0"/>
              </a:spcBef>
              <a:spcAft>
                <a:spcPct val="0"/>
              </a:spcAft>
              <a:defRPr sz="1750" kern="1200">
                <a:solidFill>
                  <a:schemeClr val="tx1"/>
                </a:solidFill>
                <a:latin typeface="Calibri" charset="0"/>
                <a:ea typeface="+mn-ea"/>
                <a:cs typeface="+mn-cs"/>
              </a:defRPr>
            </a:lvl2pPr>
            <a:lvl3pPr marL="914099" indent="-152130" algn="l" defTabSz="914099" rtl="0" eaLnBrk="0" fontAlgn="base" hangingPunct="0">
              <a:spcBef>
                <a:spcPct val="0"/>
              </a:spcBef>
              <a:spcAft>
                <a:spcPct val="0"/>
              </a:spcAft>
              <a:defRPr sz="1750" kern="1200">
                <a:solidFill>
                  <a:schemeClr val="tx1"/>
                </a:solidFill>
                <a:latin typeface="Calibri" charset="0"/>
                <a:ea typeface="+mn-ea"/>
                <a:cs typeface="+mn-cs"/>
              </a:defRPr>
            </a:lvl3pPr>
            <a:lvl4pPr marL="1370487" indent="-227533" algn="l" defTabSz="914099" rtl="0" eaLnBrk="0" fontAlgn="base" hangingPunct="0">
              <a:spcBef>
                <a:spcPct val="0"/>
              </a:spcBef>
              <a:spcAft>
                <a:spcPct val="0"/>
              </a:spcAft>
              <a:defRPr sz="1750" kern="1200">
                <a:solidFill>
                  <a:schemeClr val="tx1"/>
                </a:solidFill>
                <a:latin typeface="Calibri" charset="0"/>
                <a:ea typeface="+mn-ea"/>
                <a:cs typeface="+mn-cs"/>
              </a:defRPr>
            </a:lvl4pPr>
            <a:lvl5pPr marL="1828198" indent="-304259" algn="l" defTabSz="914099" rtl="0" eaLnBrk="0" fontAlgn="base" hangingPunct="0">
              <a:spcBef>
                <a:spcPct val="0"/>
              </a:spcBef>
              <a:spcAft>
                <a:spcPct val="0"/>
              </a:spcAft>
              <a:defRPr sz="1750" kern="1200">
                <a:solidFill>
                  <a:schemeClr val="tx1"/>
                </a:solidFill>
                <a:latin typeface="Calibri" charset="0"/>
                <a:ea typeface="+mn-ea"/>
                <a:cs typeface="+mn-cs"/>
              </a:defRPr>
            </a:lvl5pPr>
            <a:lvl6pPr marL="1904924" algn="l" defTabSz="761970" rtl="0" eaLnBrk="1" latinLnBrk="0" hangingPunct="1">
              <a:defRPr sz="1750" kern="1200">
                <a:solidFill>
                  <a:schemeClr val="tx1"/>
                </a:solidFill>
                <a:latin typeface="Calibri" charset="0"/>
                <a:ea typeface="+mn-ea"/>
                <a:cs typeface="+mn-cs"/>
              </a:defRPr>
            </a:lvl6pPr>
            <a:lvl7pPr marL="2285909" algn="l" defTabSz="761970" rtl="0" eaLnBrk="1" latinLnBrk="0" hangingPunct="1">
              <a:defRPr sz="1750" kern="1200">
                <a:solidFill>
                  <a:schemeClr val="tx1"/>
                </a:solidFill>
                <a:latin typeface="Calibri" charset="0"/>
                <a:ea typeface="+mn-ea"/>
                <a:cs typeface="+mn-cs"/>
              </a:defRPr>
            </a:lvl7pPr>
            <a:lvl8pPr marL="2666893" algn="l" defTabSz="761970" rtl="0" eaLnBrk="1" latinLnBrk="0" hangingPunct="1">
              <a:defRPr sz="1750" kern="1200">
                <a:solidFill>
                  <a:schemeClr val="tx1"/>
                </a:solidFill>
                <a:latin typeface="Calibri" charset="0"/>
                <a:ea typeface="+mn-ea"/>
                <a:cs typeface="+mn-cs"/>
              </a:defRPr>
            </a:lvl8pPr>
            <a:lvl9pPr marL="3047878" algn="l" defTabSz="761970" rtl="0" eaLnBrk="1" latinLnBrk="0" hangingPunct="1">
              <a:defRPr sz="1750" kern="1200">
                <a:solidFill>
                  <a:schemeClr val="tx1"/>
                </a:solidFill>
                <a:latin typeface="Calibri" charset="0"/>
                <a:ea typeface="+mn-ea"/>
                <a:cs typeface="+mn-cs"/>
              </a:defRPr>
            </a:lvl9pPr>
          </a:lstStyle>
          <a:p>
            <a:r>
              <a:rPr lang="en-US"/>
              <a:t>Human resources slide 1</a:t>
            </a:r>
          </a:p>
        </p:txBody>
      </p:sp>
      <p:sp>
        <p:nvSpPr>
          <p:cNvPr id="9" name="Rectangle 8">
            <a:extLst>
              <a:ext uri="{FF2B5EF4-FFF2-40B4-BE49-F238E27FC236}">
                <a16:creationId xmlns:a16="http://schemas.microsoft.com/office/drawing/2014/main" id="{07B02B4C-124E-4E52-8D7E-82477CAAA136}"/>
              </a:ext>
            </a:extLst>
          </p:cNvPr>
          <p:cNvSpPr/>
          <p:nvPr/>
        </p:nvSpPr>
        <p:spPr>
          <a:xfrm>
            <a:off x="875096" y="460467"/>
            <a:ext cx="8808954" cy="2098865"/>
          </a:xfrm>
          <a:prstGeom prst="rect">
            <a:avLst/>
          </a:prstGeom>
        </p:spPr>
        <p:txBody>
          <a:bodyPr wrap="square" lIns="0" tIns="0" rIns="0" bIns="0">
            <a:spAutoFit/>
          </a:bodyPr>
          <a:lstStyle>
            <a:defPPr>
              <a:defRPr lang="en-US"/>
            </a:defPPr>
            <a:lvl1pPr algn="l" defTabSz="914099" rtl="0" eaLnBrk="0" fontAlgn="base" hangingPunct="0">
              <a:spcBef>
                <a:spcPct val="0"/>
              </a:spcBef>
              <a:spcAft>
                <a:spcPct val="0"/>
              </a:spcAft>
              <a:defRPr sz="1750" kern="1200">
                <a:solidFill>
                  <a:schemeClr val="tx1"/>
                </a:solidFill>
                <a:latin typeface="Calibri" charset="0"/>
                <a:ea typeface="+mn-ea"/>
                <a:cs typeface="+mn-cs"/>
              </a:defRPr>
            </a:lvl1pPr>
            <a:lvl2pPr marL="456388" indent="-75404" algn="l" defTabSz="914099" rtl="0" eaLnBrk="0" fontAlgn="base" hangingPunct="0">
              <a:spcBef>
                <a:spcPct val="0"/>
              </a:spcBef>
              <a:spcAft>
                <a:spcPct val="0"/>
              </a:spcAft>
              <a:defRPr sz="1750" kern="1200">
                <a:solidFill>
                  <a:schemeClr val="tx1"/>
                </a:solidFill>
                <a:latin typeface="Calibri" charset="0"/>
                <a:ea typeface="+mn-ea"/>
                <a:cs typeface="+mn-cs"/>
              </a:defRPr>
            </a:lvl2pPr>
            <a:lvl3pPr marL="914099" indent="-152130" algn="l" defTabSz="914099" rtl="0" eaLnBrk="0" fontAlgn="base" hangingPunct="0">
              <a:spcBef>
                <a:spcPct val="0"/>
              </a:spcBef>
              <a:spcAft>
                <a:spcPct val="0"/>
              </a:spcAft>
              <a:defRPr sz="1750" kern="1200">
                <a:solidFill>
                  <a:schemeClr val="tx1"/>
                </a:solidFill>
                <a:latin typeface="Calibri" charset="0"/>
                <a:ea typeface="+mn-ea"/>
                <a:cs typeface="+mn-cs"/>
              </a:defRPr>
            </a:lvl3pPr>
            <a:lvl4pPr marL="1370487" indent="-227533" algn="l" defTabSz="914099" rtl="0" eaLnBrk="0" fontAlgn="base" hangingPunct="0">
              <a:spcBef>
                <a:spcPct val="0"/>
              </a:spcBef>
              <a:spcAft>
                <a:spcPct val="0"/>
              </a:spcAft>
              <a:defRPr sz="1750" kern="1200">
                <a:solidFill>
                  <a:schemeClr val="tx1"/>
                </a:solidFill>
                <a:latin typeface="Calibri" charset="0"/>
                <a:ea typeface="+mn-ea"/>
                <a:cs typeface="+mn-cs"/>
              </a:defRPr>
            </a:lvl4pPr>
            <a:lvl5pPr marL="1828198" indent="-304259" algn="l" defTabSz="914099" rtl="0" eaLnBrk="0" fontAlgn="base" hangingPunct="0">
              <a:spcBef>
                <a:spcPct val="0"/>
              </a:spcBef>
              <a:spcAft>
                <a:spcPct val="0"/>
              </a:spcAft>
              <a:defRPr sz="1750" kern="1200">
                <a:solidFill>
                  <a:schemeClr val="tx1"/>
                </a:solidFill>
                <a:latin typeface="Calibri" charset="0"/>
                <a:ea typeface="+mn-ea"/>
                <a:cs typeface="+mn-cs"/>
              </a:defRPr>
            </a:lvl5pPr>
            <a:lvl6pPr marL="1904924" algn="l" defTabSz="761970" rtl="0" eaLnBrk="1" latinLnBrk="0" hangingPunct="1">
              <a:defRPr sz="1750" kern="1200">
                <a:solidFill>
                  <a:schemeClr val="tx1"/>
                </a:solidFill>
                <a:latin typeface="Calibri" charset="0"/>
                <a:ea typeface="+mn-ea"/>
                <a:cs typeface="+mn-cs"/>
              </a:defRPr>
            </a:lvl6pPr>
            <a:lvl7pPr marL="2285909" algn="l" defTabSz="761970" rtl="0" eaLnBrk="1" latinLnBrk="0" hangingPunct="1">
              <a:defRPr sz="1750" kern="1200">
                <a:solidFill>
                  <a:schemeClr val="tx1"/>
                </a:solidFill>
                <a:latin typeface="Calibri" charset="0"/>
                <a:ea typeface="+mn-ea"/>
                <a:cs typeface="+mn-cs"/>
              </a:defRPr>
            </a:lvl7pPr>
            <a:lvl8pPr marL="2666893" algn="l" defTabSz="761970" rtl="0" eaLnBrk="1" latinLnBrk="0" hangingPunct="1">
              <a:defRPr sz="1750" kern="1200">
                <a:solidFill>
                  <a:schemeClr val="tx1"/>
                </a:solidFill>
                <a:latin typeface="Calibri" charset="0"/>
                <a:ea typeface="+mn-ea"/>
                <a:cs typeface="+mn-cs"/>
              </a:defRPr>
            </a:lvl8pPr>
            <a:lvl9pPr marL="3047878" algn="l" defTabSz="761970" rtl="0" eaLnBrk="1" latinLnBrk="0" hangingPunct="1">
              <a:defRPr sz="1750" kern="1200">
                <a:solidFill>
                  <a:schemeClr val="tx1"/>
                </a:solidFill>
                <a:latin typeface="Calibri" charset="0"/>
                <a:ea typeface="+mn-ea"/>
                <a:cs typeface="+mn-cs"/>
              </a:defRPr>
            </a:lvl9pPr>
          </a:lstStyle>
          <a:p>
            <a:pPr algn="ctr" defTabSz="1219151" eaLnBrk="1" fontAlgn="auto" hangingPunct="1">
              <a:spcBef>
                <a:spcPts val="0"/>
              </a:spcBef>
              <a:spcAft>
                <a:spcPts val="600"/>
              </a:spcAft>
              <a:defRPr/>
            </a:pPr>
            <a:r>
              <a:rPr lang="en-US" sz="4000" b="1" kern="0" dirty="0">
                <a:solidFill>
                  <a:srgbClr val="D2202E"/>
                </a:solidFill>
                <a:latin typeface="Roberto"/>
                <a:cs typeface="Segoe UI" panose="020B0502040204020203" pitchFamily="34" charset="0"/>
                <a:sym typeface="Arial"/>
              </a:rPr>
              <a:t>Returning Student tile</a:t>
            </a:r>
          </a:p>
          <a:p>
            <a:pPr defTabSz="1219151" eaLnBrk="1" fontAlgn="auto" hangingPunct="1">
              <a:spcBef>
                <a:spcPts val="0"/>
              </a:spcBef>
              <a:spcAft>
                <a:spcPts val="600"/>
              </a:spcAft>
              <a:defRPr/>
            </a:pPr>
            <a:r>
              <a:rPr lang="en-US" sz="2333" kern="0" dirty="0">
                <a:latin typeface="Roberto"/>
                <a:cs typeface="Segoe UI" panose="020B0502040204020203" pitchFamily="34" charset="0"/>
                <a:sym typeface="Arial"/>
              </a:rPr>
              <a:t>Pulled from the Extended Profile. Helps the campus gather information about why you stopped attending</a:t>
            </a:r>
          </a:p>
          <a:p>
            <a:pPr algn="ctr" defTabSz="1219151" eaLnBrk="1" fontAlgn="auto" hangingPunct="1">
              <a:spcBef>
                <a:spcPts val="0"/>
              </a:spcBef>
              <a:spcAft>
                <a:spcPts val="600"/>
              </a:spcAft>
              <a:defRPr/>
            </a:pPr>
            <a:endParaRPr lang="en-US" sz="4000" b="1" kern="0" dirty="0">
              <a:solidFill>
                <a:srgbClr val="D2202E"/>
              </a:solidFill>
              <a:latin typeface="Roberto"/>
              <a:cs typeface="Segoe UI" panose="020B0502040204020203" pitchFamily="34" charset="0"/>
              <a:sym typeface="Arial"/>
            </a:endParaRPr>
          </a:p>
        </p:txBody>
      </p:sp>
      <p:sp>
        <p:nvSpPr>
          <p:cNvPr id="4" name="Rectangle 3">
            <a:extLst>
              <a:ext uri="{FF2B5EF4-FFF2-40B4-BE49-F238E27FC236}">
                <a16:creationId xmlns:a16="http://schemas.microsoft.com/office/drawing/2014/main" id="{A3B1CF20-9BC8-4EAA-89C1-0137792942BA}"/>
              </a:ext>
            </a:extLst>
          </p:cNvPr>
          <p:cNvSpPr/>
          <p:nvPr/>
        </p:nvSpPr>
        <p:spPr>
          <a:xfrm>
            <a:off x="1023212" y="1704817"/>
            <a:ext cx="5210612" cy="446276"/>
          </a:xfrm>
          <a:prstGeom prst="rect">
            <a:avLst/>
          </a:prstGeom>
        </p:spPr>
        <p:txBody>
          <a:bodyPr wrap="square">
            <a:spAutoFit/>
          </a:bodyPr>
          <a:lstStyle>
            <a:defPPr>
              <a:defRPr lang="en-US"/>
            </a:defPPr>
            <a:lvl1pPr algn="l" defTabSz="914099" rtl="0" eaLnBrk="0" fontAlgn="base" hangingPunct="0">
              <a:spcBef>
                <a:spcPct val="0"/>
              </a:spcBef>
              <a:spcAft>
                <a:spcPct val="0"/>
              </a:spcAft>
              <a:defRPr sz="1750" kern="1200">
                <a:solidFill>
                  <a:schemeClr val="tx1"/>
                </a:solidFill>
                <a:latin typeface="Calibri" charset="0"/>
                <a:ea typeface="+mn-ea"/>
                <a:cs typeface="+mn-cs"/>
              </a:defRPr>
            </a:lvl1pPr>
            <a:lvl2pPr marL="456388" indent="-75404" algn="l" defTabSz="914099" rtl="0" eaLnBrk="0" fontAlgn="base" hangingPunct="0">
              <a:spcBef>
                <a:spcPct val="0"/>
              </a:spcBef>
              <a:spcAft>
                <a:spcPct val="0"/>
              </a:spcAft>
              <a:defRPr sz="1750" kern="1200">
                <a:solidFill>
                  <a:schemeClr val="tx1"/>
                </a:solidFill>
                <a:latin typeface="Calibri" charset="0"/>
                <a:ea typeface="+mn-ea"/>
                <a:cs typeface="+mn-cs"/>
              </a:defRPr>
            </a:lvl2pPr>
            <a:lvl3pPr marL="914099" indent="-152130" algn="l" defTabSz="914099" rtl="0" eaLnBrk="0" fontAlgn="base" hangingPunct="0">
              <a:spcBef>
                <a:spcPct val="0"/>
              </a:spcBef>
              <a:spcAft>
                <a:spcPct val="0"/>
              </a:spcAft>
              <a:defRPr sz="1750" kern="1200">
                <a:solidFill>
                  <a:schemeClr val="tx1"/>
                </a:solidFill>
                <a:latin typeface="Calibri" charset="0"/>
                <a:ea typeface="+mn-ea"/>
                <a:cs typeface="+mn-cs"/>
              </a:defRPr>
            </a:lvl3pPr>
            <a:lvl4pPr marL="1370487" indent="-227533" algn="l" defTabSz="914099" rtl="0" eaLnBrk="0" fontAlgn="base" hangingPunct="0">
              <a:spcBef>
                <a:spcPct val="0"/>
              </a:spcBef>
              <a:spcAft>
                <a:spcPct val="0"/>
              </a:spcAft>
              <a:defRPr sz="1750" kern="1200">
                <a:solidFill>
                  <a:schemeClr val="tx1"/>
                </a:solidFill>
                <a:latin typeface="Calibri" charset="0"/>
                <a:ea typeface="+mn-ea"/>
                <a:cs typeface="+mn-cs"/>
              </a:defRPr>
            </a:lvl4pPr>
            <a:lvl5pPr marL="1828198" indent="-304259" algn="l" defTabSz="914099" rtl="0" eaLnBrk="0" fontAlgn="base" hangingPunct="0">
              <a:spcBef>
                <a:spcPct val="0"/>
              </a:spcBef>
              <a:spcAft>
                <a:spcPct val="0"/>
              </a:spcAft>
              <a:defRPr sz="1750" kern="1200">
                <a:solidFill>
                  <a:schemeClr val="tx1"/>
                </a:solidFill>
                <a:latin typeface="Calibri" charset="0"/>
                <a:ea typeface="+mn-ea"/>
                <a:cs typeface="+mn-cs"/>
              </a:defRPr>
            </a:lvl5pPr>
            <a:lvl6pPr marL="1904924" algn="l" defTabSz="761970" rtl="0" eaLnBrk="1" latinLnBrk="0" hangingPunct="1">
              <a:defRPr sz="1750" kern="1200">
                <a:solidFill>
                  <a:schemeClr val="tx1"/>
                </a:solidFill>
                <a:latin typeface="Calibri" charset="0"/>
                <a:ea typeface="+mn-ea"/>
                <a:cs typeface="+mn-cs"/>
              </a:defRPr>
            </a:lvl6pPr>
            <a:lvl7pPr marL="2285909" algn="l" defTabSz="761970" rtl="0" eaLnBrk="1" latinLnBrk="0" hangingPunct="1">
              <a:defRPr sz="1750" kern="1200">
                <a:solidFill>
                  <a:schemeClr val="tx1"/>
                </a:solidFill>
                <a:latin typeface="Calibri" charset="0"/>
                <a:ea typeface="+mn-ea"/>
                <a:cs typeface="+mn-cs"/>
              </a:defRPr>
            </a:lvl7pPr>
            <a:lvl8pPr marL="2666893" algn="l" defTabSz="761970" rtl="0" eaLnBrk="1" latinLnBrk="0" hangingPunct="1">
              <a:defRPr sz="1750" kern="1200">
                <a:solidFill>
                  <a:schemeClr val="tx1"/>
                </a:solidFill>
                <a:latin typeface="Calibri" charset="0"/>
                <a:ea typeface="+mn-ea"/>
                <a:cs typeface="+mn-cs"/>
              </a:defRPr>
            </a:lvl8pPr>
            <a:lvl9pPr marL="3047878" algn="l" defTabSz="761970" rtl="0" eaLnBrk="1" latinLnBrk="0" hangingPunct="1">
              <a:defRPr sz="1750" kern="1200">
                <a:solidFill>
                  <a:schemeClr val="tx1"/>
                </a:solidFill>
                <a:latin typeface="Calibri" charset="0"/>
                <a:ea typeface="+mn-ea"/>
                <a:cs typeface="+mn-cs"/>
              </a:defRPr>
            </a:lvl9pPr>
          </a:lstStyle>
          <a:p>
            <a:pPr defTabSz="1219151" eaLnBrk="1" fontAlgn="auto" hangingPunct="1">
              <a:spcBef>
                <a:spcPts val="0"/>
              </a:spcBef>
              <a:spcAft>
                <a:spcPts val="0"/>
              </a:spcAft>
              <a:defRPr/>
            </a:pPr>
            <a:endParaRPr lang="en-US" sz="2400" kern="0">
              <a:solidFill>
                <a:srgbClr val="333333"/>
              </a:solidFill>
              <a:latin typeface="Arial" panose="020B0604020202020204" pitchFamily="34" charset="0"/>
              <a:cs typeface="Arial"/>
              <a:sym typeface="Arial"/>
            </a:endParaRPr>
          </a:p>
        </p:txBody>
      </p:sp>
      <p:pic>
        <p:nvPicPr>
          <p:cNvPr id="2" name="Picture 1">
            <a:extLst>
              <a:ext uri="{FF2B5EF4-FFF2-40B4-BE49-F238E27FC236}">
                <a16:creationId xmlns:a16="http://schemas.microsoft.com/office/drawing/2014/main" id="{FE9549A8-5A8D-20C0-776C-255E4B40AB03}"/>
              </a:ext>
            </a:extLst>
          </p:cNvPr>
          <p:cNvPicPr>
            <a:picLocks noChangeAspect="1"/>
          </p:cNvPicPr>
          <p:nvPr/>
        </p:nvPicPr>
        <p:blipFill>
          <a:blip r:embed="rId4"/>
          <a:stretch>
            <a:fillRect/>
          </a:stretch>
        </p:blipFill>
        <p:spPr>
          <a:xfrm>
            <a:off x="10559143" y="74898"/>
            <a:ext cx="1565209" cy="1918830"/>
          </a:xfrm>
          <a:prstGeom prst="rect">
            <a:avLst/>
          </a:prstGeom>
        </p:spPr>
      </p:pic>
      <p:pic>
        <p:nvPicPr>
          <p:cNvPr id="8" name="Picture 7">
            <a:extLst>
              <a:ext uri="{FF2B5EF4-FFF2-40B4-BE49-F238E27FC236}">
                <a16:creationId xmlns:a16="http://schemas.microsoft.com/office/drawing/2014/main" id="{2A74A0E3-9C8A-50E5-DAEE-D6C74F8792D8}"/>
              </a:ext>
            </a:extLst>
          </p:cNvPr>
          <p:cNvPicPr>
            <a:picLocks noChangeAspect="1"/>
          </p:cNvPicPr>
          <p:nvPr/>
        </p:nvPicPr>
        <p:blipFill>
          <a:blip r:embed="rId5"/>
          <a:stretch>
            <a:fillRect/>
          </a:stretch>
        </p:blipFill>
        <p:spPr>
          <a:xfrm>
            <a:off x="249477" y="2108038"/>
            <a:ext cx="7048552" cy="4225580"/>
          </a:xfrm>
          <a:prstGeom prst="rect">
            <a:avLst/>
          </a:prstGeom>
          <a:effectLst>
            <a:outerShdw blurRad="50800" dist="38100" dir="5400000" algn="t" rotWithShape="0">
              <a:prstClr val="black">
                <a:alpha val="40000"/>
              </a:prstClr>
            </a:outerShdw>
          </a:effectLst>
        </p:spPr>
      </p:pic>
      <p:pic>
        <p:nvPicPr>
          <p:cNvPr id="14" name="Picture 13">
            <a:extLst>
              <a:ext uri="{FF2B5EF4-FFF2-40B4-BE49-F238E27FC236}">
                <a16:creationId xmlns:a16="http://schemas.microsoft.com/office/drawing/2014/main" id="{A883AD9C-5382-4E77-B134-ED1AEC03A6BB}"/>
              </a:ext>
            </a:extLst>
          </p:cNvPr>
          <p:cNvPicPr>
            <a:picLocks noChangeAspect="1"/>
          </p:cNvPicPr>
          <p:nvPr/>
        </p:nvPicPr>
        <p:blipFill>
          <a:blip r:embed="rId6"/>
          <a:stretch>
            <a:fillRect/>
          </a:stretch>
        </p:blipFill>
        <p:spPr>
          <a:xfrm>
            <a:off x="6996075" y="4786839"/>
            <a:ext cx="3424524" cy="1782927"/>
          </a:xfrm>
          <a:prstGeom prst="rect">
            <a:avLst/>
          </a:prstGeom>
        </p:spPr>
      </p:pic>
      <p:sp>
        <p:nvSpPr>
          <p:cNvPr id="7" name="Arrow: Right 6">
            <a:extLst>
              <a:ext uri="{FF2B5EF4-FFF2-40B4-BE49-F238E27FC236}">
                <a16:creationId xmlns:a16="http://schemas.microsoft.com/office/drawing/2014/main" id="{F22DA766-5D27-9A22-F4A0-A93B1B185644}"/>
              </a:ext>
            </a:extLst>
          </p:cNvPr>
          <p:cNvSpPr/>
          <p:nvPr/>
        </p:nvSpPr>
        <p:spPr>
          <a:xfrm>
            <a:off x="5816817" y="6135495"/>
            <a:ext cx="1350976" cy="28305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914099" rtl="0" eaLnBrk="0" fontAlgn="base" hangingPunct="0">
              <a:spcBef>
                <a:spcPct val="0"/>
              </a:spcBef>
              <a:spcAft>
                <a:spcPct val="0"/>
              </a:spcAft>
              <a:defRPr sz="1750" kern="1200">
                <a:solidFill>
                  <a:schemeClr val="tx1"/>
                </a:solidFill>
                <a:latin typeface="Calibri" charset="0"/>
                <a:ea typeface="+mn-ea"/>
                <a:cs typeface="+mn-cs"/>
              </a:defRPr>
            </a:lvl1pPr>
            <a:lvl2pPr marL="456388" indent="-75404" algn="l" defTabSz="914099" rtl="0" eaLnBrk="0" fontAlgn="base" hangingPunct="0">
              <a:spcBef>
                <a:spcPct val="0"/>
              </a:spcBef>
              <a:spcAft>
                <a:spcPct val="0"/>
              </a:spcAft>
              <a:defRPr sz="1750" kern="1200">
                <a:solidFill>
                  <a:schemeClr val="tx1"/>
                </a:solidFill>
                <a:latin typeface="Calibri" charset="0"/>
                <a:ea typeface="+mn-ea"/>
                <a:cs typeface="+mn-cs"/>
              </a:defRPr>
            </a:lvl2pPr>
            <a:lvl3pPr marL="914099" indent="-152130" algn="l" defTabSz="914099" rtl="0" eaLnBrk="0" fontAlgn="base" hangingPunct="0">
              <a:spcBef>
                <a:spcPct val="0"/>
              </a:spcBef>
              <a:spcAft>
                <a:spcPct val="0"/>
              </a:spcAft>
              <a:defRPr sz="1750" kern="1200">
                <a:solidFill>
                  <a:schemeClr val="tx1"/>
                </a:solidFill>
                <a:latin typeface="Calibri" charset="0"/>
                <a:ea typeface="+mn-ea"/>
                <a:cs typeface="+mn-cs"/>
              </a:defRPr>
            </a:lvl3pPr>
            <a:lvl4pPr marL="1370487" indent="-227533" algn="l" defTabSz="914099" rtl="0" eaLnBrk="0" fontAlgn="base" hangingPunct="0">
              <a:spcBef>
                <a:spcPct val="0"/>
              </a:spcBef>
              <a:spcAft>
                <a:spcPct val="0"/>
              </a:spcAft>
              <a:defRPr sz="1750" kern="1200">
                <a:solidFill>
                  <a:schemeClr val="tx1"/>
                </a:solidFill>
                <a:latin typeface="Calibri" charset="0"/>
                <a:ea typeface="+mn-ea"/>
                <a:cs typeface="+mn-cs"/>
              </a:defRPr>
            </a:lvl4pPr>
            <a:lvl5pPr marL="1828198" indent="-304259" algn="l" defTabSz="914099" rtl="0" eaLnBrk="0" fontAlgn="base" hangingPunct="0">
              <a:spcBef>
                <a:spcPct val="0"/>
              </a:spcBef>
              <a:spcAft>
                <a:spcPct val="0"/>
              </a:spcAft>
              <a:defRPr sz="1750" kern="1200">
                <a:solidFill>
                  <a:schemeClr val="tx1"/>
                </a:solidFill>
                <a:latin typeface="Calibri" charset="0"/>
                <a:ea typeface="+mn-ea"/>
                <a:cs typeface="+mn-cs"/>
              </a:defRPr>
            </a:lvl5pPr>
            <a:lvl6pPr marL="1904924" algn="l" defTabSz="761970" rtl="0" eaLnBrk="1" latinLnBrk="0" hangingPunct="1">
              <a:defRPr sz="1750" kern="1200">
                <a:solidFill>
                  <a:schemeClr val="tx1"/>
                </a:solidFill>
                <a:latin typeface="Calibri" charset="0"/>
                <a:ea typeface="+mn-ea"/>
                <a:cs typeface="+mn-cs"/>
              </a:defRPr>
            </a:lvl6pPr>
            <a:lvl7pPr marL="2285909" algn="l" defTabSz="761970" rtl="0" eaLnBrk="1" latinLnBrk="0" hangingPunct="1">
              <a:defRPr sz="1750" kern="1200">
                <a:solidFill>
                  <a:schemeClr val="tx1"/>
                </a:solidFill>
                <a:latin typeface="Calibri" charset="0"/>
                <a:ea typeface="+mn-ea"/>
                <a:cs typeface="+mn-cs"/>
              </a:defRPr>
            </a:lvl7pPr>
            <a:lvl8pPr marL="2666893" algn="l" defTabSz="761970" rtl="0" eaLnBrk="1" latinLnBrk="0" hangingPunct="1">
              <a:defRPr sz="1750" kern="1200">
                <a:solidFill>
                  <a:schemeClr val="tx1"/>
                </a:solidFill>
                <a:latin typeface="Calibri" charset="0"/>
                <a:ea typeface="+mn-ea"/>
                <a:cs typeface="+mn-cs"/>
              </a:defRPr>
            </a:lvl8pPr>
            <a:lvl9pPr marL="3047878" algn="l" defTabSz="761970" rtl="0" eaLnBrk="1" latinLnBrk="0" hangingPunct="1">
              <a:defRPr sz="1750" kern="1200">
                <a:solidFill>
                  <a:schemeClr val="tx1"/>
                </a:solidFill>
                <a:latin typeface="Calibri" charset="0"/>
                <a:ea typeface="+mn-ea"/>
                <a:cs typeface="+mn-cs"/>
              </a:defRPr>
            </a:lvl9pPr>
          </a:lstStyle>
          <a:p>
            <a:pPr algn="ctr"/>
            <a:endParaRPr lang="en-US" sz="1458"/>
          </a:p>
        </p:txBody>
      </p:sp>
    </p:spTree>
    <p:extLst>
      <p:ext uri="{BB962C8B-B14F-4D97-AF65-F5344CB8AC3E}">
        <p14:creationId xmlns:p14="http://schemas.microsoft.com/office/powerpoint/2010/main" val="1709544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15A97D-5D00-43B5-8B5F-825DD525D096}"/>
              </a:ext>
            </a:extLst>
          </p:cNvPr>
          <p:cNvPicPr>
            <a:picLocks noChangeAspect="1"/>
          </p:cNvPicPr>
          <p:nvPr/>
        </p:nvPicPr>
        <p:blipFill>
          <a:blip r:embed="rId3"/>
          <a:stretch>
            <a:fillRect/>
          </a:stretch>
        </p:blipFill>
        <p:spPr>
          <a:xfrm>
            <a:off x="0" y="30480"/>
            <a:ext cx="12192000" cy="6797040"/>
          </a:xfrm>
          <a:prstGeom prst="rect">
            <a:avLst/>
          </a:prstGeom>
        </p:spPr>
      </p:pic>
      <p:sp>
        <p:nvSpPr>
          <p:cNvPr id="43" name="Rectangle 42">
            <a:extLst>
              <a:ext uri="{FF2B5EF4-FFF2-40B4-BE49-F238E27FC236}">
                <a16:creationId xmlns:a16="http://schemas.microsoft.com/office/drawing/2014/main" id="{D8B01AF1-189A-470D-A0FD-D0B5EA63100B}"/>
              </a:ext>
            </a:extLst>
          </p:cNvPr>
          <p:cNvSpPr/>
          <p:nvPr/>
        </p:nvSpPr>
        <p:spPr>
          <a:xfrm>
            <a:off x="2138901" y="1177801"/>
            <a:ext cx="8070574" cy="4780722"/>
          </a:xfrm>
          <a:prstGeom prst="rect">
            <a:avLst/>
          </a:prstGeom>
          <a:solidFill>
            <a:schemeClr val="bg1">
              <a:alpha val="90000"/>
            </a:schemeClr>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dirty="0"/>
              <a:t>Human resources slide 1</a:t>
            </a:r>
          </a:p>
        </p:txBody>
      </p:sp>
      <p:sp>
        <p:nvSpPr>
          <p:cNvPr id="10" name="Rectangle 9">
            <a:extLst>
              <a:ext uri="{FF2B5EF4-FFF2-40B4-BE49-F238E27FC236}">
                <a16:creationId xmlns:a16="http://schemas.microsoft.com/office/drawing/2014/main" id="{EE67FA70-E8CC-41FE-AF0B-B8AE2465B4CA}"/>
              </a:ext>
            </a:extLst>
          </p:cNvPr>
          <p:cNvSpPr/>
          <p:nvPr/>
        </p:nvSpPr>
        <p:spPr>
          <a:xfrm>
            <a:off x="0" y="6797212"/>
            <a:ext cx="12293598" cy="227702"/>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9E3F658F-9441-4938-87F7-A5F3A0B724B6}"/>
              </a:ext>
            </a:extLst>
          </p:cNvPr>
          <p:cNvSpPr/>
          <p:nvPr/>
        </p:nvSpPr>
        <p:spPr>
          <a:xfrm>
            <a:off x="914399" y="1402973"/>
            <a:ext cx="10363204" cy="492443"/>
          </a:xfrm>
          <a:prstGeom prst="rect">
            <a:avLst/>
          </a:prstGeom>
        </p:spPr>
        <p:txBody>
          <a:bodyPr wrap="square" lIns="0" tIns="0" rIns="0" bIns="0">
            <a:spAutoFit/>
          </a:bodyPr>
          <a:lstStyle/>
          <a:p>
            <a:pPr algn="ctr">
              <a:spcAft>
                <a:spcPts val="600"/>
              </a:spcAft>
            </a:pPr>
            <a:r>
              <a:rPr lang="en-US" sz="3200" b="1" dirty="0">
                <a:cs typeface="Segoe UI" panose="020B0502040204020203" pitchFamily="34" charset="0"/>
              </a:rPr>
              <a:t>Let’s complete part 4: Program Materials</a:t>
            </a:r>
          </a:p>
        </p:txBody>
      </p:sp>
      <p:pic>
        <p:nvPicPr>
          <p:cNvPr id="8" name="Picture 7">
            <a:extLst>
              <a:ext uri="{FF2B5EF4-FFF2-40B4-BE49-F238E27FC236}">
                <a16:creationId xmlns:a16="http://schemas.microsoft.com/office/drawing/2014/main" id="{285397E6-56BC-4CC7-8B83-657C47CB4187}"/>
              </a:ext>
            </a:extLst>
          </p:cNvPr>
          <p:cNvPicPr>
            <a:picLocks noChangeAspect="1"/>
          </p:cNvPicPr>
          <p:nvPr/>
        </p:nvPicPr>
        <p:blipFill rotWithShape="1">
          <a:blip r:embed="rId4">
            <a:extLst>
              <a:ext uri="{28A0092B-C50C-407E-A947-70E740481C1C}">
                <a14:useLocalDpi xmlns:a14="http://schemas.microsoft.com/office/drawing/2010/main" val="0"/>
              </a:ext>
            </a:extLst>
          </a:blip>
          <a:srcRect r="-2243"/>
          <a:stretch/>
        </p:blipFill>
        <p:spPr>
          <a:xfrm>
            <a:off x="4465280" y="2220603"/>
            <a:ext cx="3261440" cy="3091459"/>
          </a:xfrm>
          <a:prstGeom prst="rect">
            <a:avLst/>
          </a:prstGeom>
          <a:ln w="28575">
            <a:solidFill>
              <a:srgbClr val="D2202E"/>
            </a:solidFill>
          </a:ln>
        </p:spPr>
      </p:pic>
    </p:spTree>
    <p:extLst>
      <p:ext uri="{BB962C8B-B14F-4D97-AF65-F5344CB8AC3E}">
        <p14:creationId xmlns:p14="http://schemas.microsoft.com/office/powerpoint/2010/main" val="9683681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67FA70-E8CC-41FE-AF0B-B8AE2465B4CA}"/>
              </a:ext>
            </a:extLst>
          </p:cNvPr>
          <p:cNvSpPr/>
          <p:nvPr/>
        </p:nvSpPr>
        <p:spPr>
          <a:xfrm>
            <a:off x="0" y="-3922"/>
            <a:ext cx="12293598" cy="7028836"/>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D8B01AF1-189A-470D-A0FD-D0B5EA63100B}"/>
              </a:ext>
            </a:extLst>
          </p:cNvPr>
          <p:cNvSpPr/>
          <p:nvPr/>
        </p:nvSpPr>
        <p:spPr>
          <a:xfrm>
            <a:off x="678655" y="704683"/>
            <a:ext cx="10519577" cy="5448633"/>
          </a:xfrm>
          <a:prstGeom prst="rect">
            <a:avLst/>
          </a:prstGeom>
          <a:solidFill>
            <a:schemeClr val="bg1">
              <a:alpha val="90000"/>
            </a:schemeClr>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a:t>Human resources slide 1</a:t>
            </a:r>
          </a:p>
        </p:txBody>
      </p:sp>
      <p:sp>
        <p:nvSpPr>
          <p:cNvPr id="28" name="Rectangle 27">
            <a:extLst>
              <a:ext uri="{FF2B5EF4-FFF2-40B4-BE49-F238E27FC236}">
                <a16:creationId xmlns:a16="http://schemas.microsoft.com/office/drawing/2014/main" id="{9E3F658F-9441-4938-87F7-A5F3A0B724B6}"/>
              </a:ext>
            </a:extLst>
          </p:cNvPr>
          <p:cNvSpPr/>
          <p:nvPr/>
        </p:nvSpPr>
        <p:spPr>
          <a:xfrm>
            <a:off x="1144747" y="875190"/>
            <a:ext cx="10813143" cy="492443"/>
          </a:xfrm>
          <a:prstGeom prst="rect">
            <a:avLst/>
          </a:prstGeom>
        </p:spPr>
        <p:txBody>
          <a:bodyPr wrap="square" lIns="0" tIns="0" rIns="0" bIns="0">
            <a:spAutoFit/>
          </a:bodyPr>
          <a:lstStyle/>
          <a:p>
            <a:pPr>
              <a:spcAft>
                <a:spcPts val="600"/>
              </a:spcAft>
            </a:pPr>
            <a:r>
              <a:rPr lang="en-US" sz="3200" b="1">
                <a:solidFill>
                  <a:srgbClr val="D2202E"/>
                </a:solidFill>
                <a:cs typeface="Segoe UI" panose="020B0502040204020203" pitchFamily="34" charset="0"/>
              </a:rPr>
              <a:t>Program Materials</a:t>
            </a:r>
          </a:p>
        </p:txBody>
      </p:sp>
      <p:sp>
        <p:nvSpPr>
          <p:cNvPr id="34" name="Rectangle 33">
            <a:extLst>
              <a:ext uri="{FF2B5EF4-FFF2-40B4-BE49-F238E27FC236}">
                <a16:creationId xmlns:a16="http://schemas.microsoft.com/office/drawing/2014/main" id="{AC8DBFBC-8C48-4DD6-96F5-1608BD60D024}"/>
              </a:ext>
            </a:extLst>
          </p:cNvPr>
          <p:cNvSpPr/>
          <p:nvPr/>
        </p:nvSpPr>
        <p:spPr>
          <a:xfrm>
            <a:off x="1144746" y="1476039"/>
            <a:ext cx="8082221" cy="1800493"/>
          </a:xfrm>
          <a:prstGeom prst="rect">
            <a:avLst/>
          </a:prstGeom>
        </p:spPr>
        <p:txBody>
          <a:bodyPr wrap="square" lIns="0" tIns="0" rIns="0" bIns="0" anchor="t">
            <a:spAutoFit/>
          </a:bodyPr>
          <a:lstStyle/>
          <a:p>
            <a:pPr marL="342900" indent="-342900">
              <a:spcAft>
                <a:spcPts val="600"/>
              </a:spcAft>
              <a:buFont typeface="Arial" panose="020B0604020202020204" pitchFamily="34" charset="0"/>
              <a:buChar char="•"/>
            </a:pPr>
            <a:r>
              <a:rPr lang="en-US" sz="2800">
                <a:cs typeface="Segoe UI"/>
              </a:rPr>
              <a:t>Depending on the campus and major (“program”) you choose, there may be required items to complete. </a:t>
            </a:r>
            <a:r>
              <a:rPr lang="en-US" sz="2800" b="1">
                <a:cs typeface="Segoe UI"/>
              </a:rPr>
              <a:t>Check for multiple tabs.</a:t>
            </a:r>
          </a:p>
          <a:p>
            <a:pPr marL="342900" indent="-342900">
              <a:spcAft>
                <a:spcPts val="600"/>
              </a:spcAft>
              <a:buFont typeface="Arial" panose="020B0604020202020204" pitchFamily="34" charset="0"/>
              <a:buChar char="•"/>
            </a:pPr>
            <a:endParaRPr lang="en-US" sz="2800" b="1">
              <a:cs typeface="Segoe UI"/>
            </a:endParaRPr>
          </a:p>
        </p:txBody>
      </p:sp>
      <p:pic>
        <p:nvPicPr>
          <p:cNvPr id="11" name="Picture 10">
            <a:extLst>
              <a:ext uri="{FF2B5EF4-FFF2-40B4-BE49-F238E27FC236}">
                <a16:creationId xmlns:a16="http://schemas.microsoft.com/office/drawing/2014/main" id="{D670AE01-E066-42D6-AA55-64F0C627BBA9}"/>
              </a:ext>
            </a:extLst>
          </p:cNvPr>
          <p:cNvPicPr>
            <a:picLocks noChangeAspect="1"/>
          </p:cNvPicPr>
          <p:nvPr/>
        </p:nvPicPr>
        <p:blipFill rotWithShape="1">
          <a:blip r:embed="rId3"/>
          <a:srcRect l="50960" t="50807" r="-1100" b="2278"/>
          <a:stretch/>
        </p:blipFill>
        <p:spPr>
          <a:xfrm>
            <a:off x="9226967" y="798421"/>
            <a:ext cx="1883132" cy="1784986"/>
          </a:xfrm>
          <a:prstGeom prst="rect">
            <a:avLst/>
          </a:prstGeom>
          <a:ln w="28575">
            <a:solidFill>
              <a:srgbClr val="D2202E"/>
            </a:solidFill>
          </a:ln>
        </p:spPr>
      </p:pic>
      <p:pic>
        <p:nvPicPr>
          <p:cNvPr id="4" name="Picture 4">
            <a:extLst>
              <a:ext uri="{FF2B5EF4-FFF2-40B4-BE49-F238E27FC236}">
                <a16:creationId xmlns:a16="http://schemas.microsoft.com/office/drawing/2014/main" id="{35DC2804-BBB6-46CC-B538-73E3F1DB95A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53236" y="3058109"/>
            <a:ext cx="6512171" cy="3272547"/>
          </a:xfrm>
          <a:prstGeom prst="rect">
            <a:avLst/>
          </a:prstGeom>
        </p:spPr>
      </p:pic>
      <p:sp>
        <p:nvSpPr>
          <p:cNvPr id="13" name="Rectangle 12">
            <a:extLst>
              <a:ext uri="{FF2B5EF4-FFF2-40B4-BE49-F238E27FC236}">
                <a16:creationId xmlns:a16="http://schemas.microsoft.com/office/drawing/2014/main" id="{C9D2C926-08C1-4AA0-B3C4-EDEE762AD654}"/>
              </a:ext>
            </a:extLst>
          </p:cNvPr>
          <p:cNvSpPr/>
          <p:nvPr/>
        </p:nvSpPr>
        <p:spPr>
          <a:xfrm>
            <a:off x="1144745" y="2840814"/>
            <a:ext cx="3942401" cy="4031873"/>
          </a:xfrm>
          <a:prstGeom prst="rect">
            <a:avLst/>
          </a:prstGeom>
        </p:spPr>
        <p:txBody>
          <a:bodyPr wrap="square" lIns="0" tIns="0" rIns="0" bIns="0" anchor="t">
            <a:spAutoFit/>
          </a:bodyPr>
          <a:lstStyle/>
          <a:p>
            <a:pPr marL="342900" indent="-342900">
              <a:spcAft>
                <a:spcPts val="600"/>
              </a:spcAft>
              <a:buFont typeface="Arial" panose="020B0604020202020204" pitchFamily="34" charset="0"/>
              <a:buChar char="•"/>
            </a:pPr>
            <a:r>
              <a:rPr lang="en-US" sz="2800" dirty="0">
                <a:cs typeface="Segoe UI"/>
              </a:rPr>
              <a:t>Once you’ve read through and responded to anything in this Program Materials section, you can exit back to </a:t>
            </a:r>
            <a:r>
              <a:rPr lang="en-US" sz="2800" b="1" dirty="0">
                <a:solidFill>
                  <a:srgbClr val="D2202E"/>
                </a:solidFill>
                <a:cs typeface="Segoe UI"/>
              </a:rPr>
              <a:t>My Application</a:t>
            </a:r>
            <a:r>
              <a:rPr lang="en-US" sz="2800" dirty="0">
                <a:cs typeface="Segoe UI"/>
              </a:rPr>
              <a:t> on the top left</a:t>
            </a:r>
            <a:endParaRPr lang="en-US" dirty="0">
              <a:cs typeface="Calibri"/>
            </a:endParaRPr>
          </a:p>
          <a:p>
            <a:pPr marL="342900" indent="-342900">
              <a:spcAft>
                <a:spcPts val="600"/>
              </a:spcAft>
              <a:buFont typeface="Arial" panose="020B0604020202020204" pitchFamily="34" charset="0"/>
              <a:buChar char="•"/>
            </a:pPr>
            <a:endParaRPr lang="en-US" sz="2800" dirty="0">
              <a:cs typeface="Segoe UI" panose="020B0502040204020203" pitchFamily="34" charset="0"/>
            </a:endParaRPr>
          </a:p>
          <a:p>
            <a:pPr marL="342900" indent="-342900">
              <a:spcAft>
                <a:spcPts val="600"/>
              </a:spcAft>
              <a:buFont typeface="Arial" panose="020B0604020202020204" pitchFamily="34" charset="0"/>
              <a:buChar char="•"/>
            </a:pPr>
            <a:endParaRPr lang="en-US" sz="2800" dirty="0">
              <a:cs typeface="Segoe UI" panose="020B0502040204020203" pitchFamily="34" charset="0"/>
            </a:endParaRPr>
          </a:p>
        </p:txBody>
      </p:sp>
      <p:sp>
        <p:nvSpPr>
          <p:cNvPr id="5" name="Rectangle 4">
            <a:extLst>
              <a:ext uri="{FF2B5EF4-FFF2-40B4-BE49-F238E27FC236}">
                <a16:creationId xmlns:a16="http://schemas.microsoft.com/office/drawing/2014/main" id="{7718DB1C-780F-4552-892D-337815772B37}"/>
              </a:ext>
            </a:extLst>
          </p:cNvPr>
          <p:cNvSpPr/>
          <p:nvPr/>
        </p:nvSpPr>
        <p:spPr>
          <a:xfrm>
            <a:off x="9960536" y="4694384"/>
            <a:ext cx="783663" cy="293252"/>
          </a:xfrm>
          <a:prstGeom prst="rect">
            <a:avLst/>
          </a:prstGeom>
          <a:noFill/>
          <a:ln w="28575">
            <a:solidFill>
              <a:srgbClr val="D22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9E72F8E-F81D-4FFD-B5A9-033D68D01D72}"/>
              </a:ext>
            </a:extLst>
          </p:cNvPr>
          <p:cNvSpPr/>
          <p:nvPr/>
        </p:nvSpPr>
        <p:spPr>
          <a:xfrm>
            <a:off x="6799943" y="4702808"/>
            <a:ext cx="783663" cy="264199"/>
          </a:xfrm>
          <a:prstGeom prst="rect">
            <a:avLst/>
          </a:prstGeom>
          <a:noFill/>
          <a:ln w="28575">
            <a:solidFill>
              <a:srgbClr val="D22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02187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67FA70-E8CC-41FE-AF0B-B8AE2465B4CA}"/>
              </a:ext>
            </a:extLst>
          </p:cNvPr>
          <p:cNvSpPr/>
          <p:nvPr/>
        </p:nvSpPr>
        <p:spPr>
          <a:xfrm>
            <a:off x="0" y="-3922"/>
            <a:ext cx="12293598" cy="7028836"/>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D8B01AF1-189A-470D-A0FD-D0B5EA63100B}"/>
              </a:ext>
            </a:extLst>
          </p:cNvPr>
          <p:cNvSpPr/>
          <p:nvPr/>
        </p:nvSpPr>
        <p:spPr>
          <a:xfrm>
            <a:off x="678655" y="704683"/>
            <a:ext cx="10519577" cy="5448633"/>
          </a:xfrm>
          <a:prstGeom prst="rect">
            <a:avLst/>
          </a:prstGeom>
          <a:solidFill>
            <a:schemeClr val="bg1">
              <a:alpha val="90000"/>
            </a:schemeClr>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a:t>Human resources slide 1</a:t>
            </a:r>
          </a:p>
        </p:txBody>
      </p:sp>
      <p:sp>
        <p:nvSpPr>
          <p:cNvPr id="28" name="Rectangle 27">
            <a:extLst>
              <a:ext uri="{FF2B5EF4-FFF2-40B4-BE49-F238E27FC236}">
                <a16:creationId xmlns:a16="http://schemas.microsoft.com/office/drawing/2014/main" id="{9E3F658F-9441-4938-87F7-A5F3A0B724B6}"/>
              </a:ext>
            </a:extLst>
          </p:cNvPr>
          <p:cNvSpPr/>
          <p:nvPr/>
        </p:nvSpPr>
        <p:spPr>
          <a:xfrm>
            <a:off x="1144747" y="875190"/>
            <a:ext cx="10813143" cy="492443"/>
          </a:xfrm>
          <a:prstGeom prst="rect">
            <a:avLst/>
          </a:prstGeom>
        </p:spPr>
        <p:txBody>
          <a:bodyPr wrap="square" lIns="0" tIns="0" rIns="0" bIns="0">
            <a:spAutoFit/>
          </a:bodyPr>
          <a:lstStyle/>
          <a:p>
            <a:pPr>
              <a:spcAft>
                <a:spcPts val="600"/>
              </a:spcAft>
            </a:pPr>
            <a:r>
              <a:rPr lang="en-US" sz="3200" b="1">
                <a:solidFill>
                  <a:srgbClr val="D2202E"/>
                </a:solidFill>
                <a:cs typeface="Segoe UI" panose="020B0502040204020203" pitchFamily="34" charset="0"/>
              </a:rPr>
              <a:t>Program Materials</a:t>
            </a:r>
          </a:p>
        </p:txBody>
      </p:sp>
      <p:sp>
        <p:nvSpPr>
          <p:cNvPr id="34" name="Rectangle 33">
            <a:extLst>
              <a:ext uri="{FF2B5EF4-FFF2-40B4-BE49-F238E27FC236}">
                <a16:creationId xmlns:a16="http://schemas.microsoft.com/office/drawing/2014/main" id="{AC8DBFBC-8C48-4DD6-96F5-1608BD60D024}"/>
              </a:ext>
            </a:extLst>
          </p:cNvPr>
          <p:cNvSpPr/>
          <p:nvPr/>
        </p:nvSpPr>
        <p:spPr>
          <a:xfrm>
            <a:off x="1144746" y="1476039"/>
            <a:ext cx="8082221" cy="938719"/>
          </a:xfrm>
          <a:prstGeom prst="rect">
            <a:avLst/>
          </a:prstGeom>
        </p:spPr>
        <p:txBody>
          <a:bodyPr wrap="square" lIns="0" tIns="0" rIns="0" bIns="0" anchor="t">
            <a:spAutoFit/>
          </a:bodyPr>
          <a:lstStyle/>
          <a:p>
            <a:pPr>
              <a:spcAft>
                <a:spcPts val="600"/>
              </a:spcAft>
            </a:pPr>
            <a:r>
              <a:rPr lang="en-US" sz="2800" b="1" dirty="0">
                <a:cs typeface="Segoe UI"/>
              </a:rPr>
              <a:t>Financial Aid Housing Question</a:t>
            </a:r>
          </a:p>
          <a:p>
            <a:pPr marL="342900" indent="-342900">
              <a:spcAft>
                <a:spcPts val="600"/>
              </a:spcAft>
              <a:buFont typeface="Arial" panose="020B0604020202020204" pitchFamily="34" charset="0"/>
              <a:buChar char="•"/>
            </a:pPr>
            <a:endParaRPr lang="en-US" sz="2800" b="1" dirty="0">
              <a:cs typeface="Segoe UI"/>
            </a:endParaRPr>
          </a:p>
        </p:txBody>
      </p:sp>
      <p:pic>
        <p:nvPicPr>
          <p:cNvPr id="11" name="Picture 10">
            <a:extLst>
              <a:ext uri="{FF2B5EF4-FFF2-40B4-BE49-F238E27FC236}">
                <a16:creationId xmlns:a16="http://schemas.microsoft.com/office/drawing/2014/main" id="{D670AE01-E066-42D6-AA55-64F0C627BBA9}"/>
              </a:ext>
            </a:extLst>
          </p:cNvPr>
          <p:cNvPicPr>
            <a:picLocks noChangeAspect="1"/>
          </p:cNvPicPr>
          <p:nvPr/>
        </p:nvPicPr>
        <p:blipFill rotWithShape="1">
          <a:blip r:embed="rId3"/>
          <a:srcRect l="50960" t="50807" r="-1100" b="2278"/>
          <a:stretch/>
        </p:blipFill>
        <p:spPr>
          <a:xfrm>
            <a:off x="9226967" y="798421"/>
            <a:ext cx="1883132" cy="1784986"/>
          </a:xfrm>
          <a:prstGeom prst="rect">
            <a:avLst/>
          </a:prstGeom>
          <a:ln w="28575">
            <a:solidFill>
              <a:srgbClr val="D2202E"/>
            </a:solidFill>
          </a:ln>
        </p:spPr>
      </p:pic>
      <p:sp>
        <p:nvSpPr>
          <p:cNvPr id="13" name="Rectangle 12">
            <a:extLst>
              <a:ext uri="{FF2B5EF4-FFF2-40B4-BE49-F238E27FC236}">
                <a16:creationId xmlns:a16="http://schemas.microsoft.com/office/drawing/2014/main" id="{C9D2C926-08C1-4AA0-B3C4-EDEE762AD654}"/>
              </a:ext>
            </a:extLst>
          </p:cNvPr>
          <p:cNvSpPr/>
          <p:nvPr/>
        </p:nvSpPr>
        <p:spPr>
          <a:xfrm>
            <a:off x="1144746" y="2095478"/>
            <a:ext cx="8213397" cy="2569934"/>
          </a:xfrm>
          <a:prstGeom prst="rect">
            <a:avLst/>
          </a:prstGeom>
        </p:spPr>
        <p:txBody>
          <a:bodyPr wrap="square" lIns="0" tIns="0" rIns="0" bIns="0" anchor="t">
            <a:spAutoFit/>
          </a:bodyPr>
          <a:lstStyle/>
          <a:p>
            <a:pPr>
              <a:spcAft>
                <a:spcPts val="600"/>
              </a:spcAft>
            </a:pPr>
            <a:r>
              <a:rPr lang="en-US" sz="2400" dirty="0">
                <a:cs typeface="Segoe UI"/>
              </a:rPr>
              <a:t>This question is not used to determine admission eligibility. This question helps campuses determine financial aid. </a:t>
            </a:r>
          </a:p>
          <a:p>
            <a:pPr>
              <a:spcAft>
                <a:spcPts val="600"/>
              </a:spcAft>
            </a:pPr>
            <a:r>
              <a:rPr lang="en-US" sz="2400" dirty="0">
                <a:cs typeface="Segoe UI"/>
              </a:rPr>
              <a:t>If you apply to more than one program, you will answer this question for every campus program in your shopping cart</a:t>
            </a:r>
            <a:endParaRPr lang="en-US" sz="2400" dirty="0">
              <a:cs typeface="Calibri"/>
            </a:endParaRPr>
          </a:p>
          <a:p>
            <a:pPr marL="342900" indent="-342900">
              <a:spcAft>
                <a:spcPts val="600"/>
              </a:spcAft>
              <a:buFont typeface="Arial" panose="020B0604020202020204" pitchFamily="34" charset="0"/>
              <a:buChar char="•"/>
            </a:pPr>
            <a:endParaRPr lang="en-US" sz="2800" dirty="0">
              <a:cs typeface="Segoe UI" panose="020B0502040204020203" pitchFamily="34" charset="0"/>
            </a:endParaRPr>
          </a:p>
          <a:p>
            <a:pPr marL="342900" indent="-342900">
              <a:spcAft>
                <a:spcPts val="600"/>
              </a:spcAft>
              <a:buFont typeface="Arial" panose="020B0604020202020204" pitchFamily="34" charset="0"/>
              <a:buChar char="•"/>
            </a:pPr>
            <a:endParaRPr lang="en-US" sz="2800" dirty="0">
              <a:cs typeface="Segoe UI" panose="020B0502040204020203" pitchFamily="34" charset="0"/>
            </a:endParaRPr>
          </a:p>
        </p:txBody>
      </p:sp>
      <p:sp>
        <p:nvSpPr>
          <p:cNvPr id="15" name="Rectangle 14">
            <a:extLst>
              <a:ext uri="{FF2B5EF4-FFF2-40B4-BE49-F238E27FC236}">
                <a16:creationId xmlns:a16="http://schemas.microsoft.com/office/drawing/2014/main" id="{F9E72F8E-F81D-4FFD-B5A9-033D68D01D72}"/>
              </a:ext>
            </a:extLst>
          </p:cNvPr>
          <p:cNvSpPr/>
          <p:nvPr/>
        </p:nvSpPr>
        <p:spPr>
          <a:xfrm>
            <a:off x="6799943" y="4702808"/>
            <a:ext cx="783663" cy="264199"/>
          </a:xfrm>
          <a:prstGeom prst="rect">
            <a:avLst/>
          </a:prstGeom>
          <a:noFill/>
          <a:ln w="28575">
            <a:solidFill>
              <a:srgbClr val="D22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689D4A4-AD96-B976-F39C-D56CD0C925DF}"/>
              </a:ext>
            </a:extLst>
          </p:cNvPr>
          <p:cNvPicPr>
            <a:picLocks noChangeAspect="1"/>
          </p:cNvPicPr>
          <p:nvPr/>
        </p:nvPicPr>
        <p:blipFill>
          <a:blip r:embed="rId4"/>
          <a:stretch>
            <a:fillRect/>
          </a:stretch>
        </p:blipFill>
        <p:spPr>
          <a:xfrm>
            <a:off x="2144490" y="3771002"/>
            <a:ext cx="8004618" cy="212781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768055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a:t>Human resources slide 1</a:t>
            </a:r>
          </a:p>
        </p:txBody>
      </p:sp>
      <p:sp>
        <p:nvSpPr>
          <p:cNvPr id="13" name="Rectangle 12">
            <a:extLst>
              <a:ext uri="{FF2B5EF4-FFF2-40B4-BE49-F238E27FC236}">
                <a16:creationId xmlns:a16="http://schemas.microsoft.com/office/drawing/2014/main" id="{AB62A534-7418-41DA-BE7E-5BCF461CE7AD}"/>
              </a:ext>
            </a:extLst>
          </p:cNvPr>
          <p:cNvSpPr/>
          <p:nvPr/>
        </p:nvSpPr>
        <p:spPr>
          <a:xfrm>
            <a:off x="0" y="6205590"/>
            <a:ext cx="12293598" cy="819323"/>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E3F658F-9441-4938-87F7-A5F3A0B724B6}"/>
              </a:ext>
            </a:extLst>
          </p:cNvPr>
          <p:cNvSpPr/>
          <p:nvPr/>
        </p:nvSpPr>
        <p:spPr>
          <a:xfrm>
            <a:off x="290917" y="6348383"/>
            <a:ext cx="11574851" cy="430887"/>
          </a:xfrm>
          <a:prstGeom prst="rect">
            <a:avLst/>
          </a:prstGeom>
        </p:spPr>
        <p:txBody>
          <a:bodyPr wrap="square" lIns="0" tIns="0" rIns="0" bIns="0">
            <a:spAutoFit/>
          </a:bodyPr>
          <a:lstStyle/>
          <a:p>
            <a:pPr>
              <a:spcAft>
                <a:spcPts val="600"/>
              </a:spcAft>
            </a:pPr>
            <a:r>
              <a:rPr lang="en-US" sz="2800" b="1" dirty="0">
                <a:solidFill>
                  <a:schemeClr val="bg1"/>
                </a:solidFill>
                <a:cs typeface="Segoe UI" panose="020B0502040204020203" pitchFamily="34" charset="0"/>
              </a:rPr>
              <a:t>Completed sections of the application will highlight green. </a:t>
            </a:r>
          </a:p>
        </p:txBody>
      </p:sp>
      <p:pic>
        <p:nvPicPr>
          <p:cNvPr id="6" name="Picture 5">
            <a:extLst>
              <a:ext uri="{FF2B5EF4-FFF2-40B4-BE49-F238E27FC236}">
                <a16:creationId xmlns:a16="http://schemas.microsoft.com/office/drawing/2014/main" id="{41D0AF19-9FE1-4C03-81E5-6F8F8942EAC1}"/>
              </a:ext>
            </a:extLst>
          </p:cNvPr>
          <p:cNvPicPr>
            <a:picLocks noChangeAspect="1"/>
          </p:cNvPicPr>
          <p:nvPr/>
        </p:nvPicPr>
        <p:blipFill>
          <a:blip r:embed="rId3"/>
          <a:stretch>
            <a:fillRect/>
          </a:stretch>
        </p:blipFill>
        <p:spPr>
          <a:xfrm>
            <a:off x="3702335" y="843040"/>
            <a:ext cx="7972723" cy="4904223"/>
          </a:xfrm>
          <a:prstGeom prst="rect">
            <a:avLst/>
          </a:prstGeom>
        </p:spPr>
      </p:pic>
      <p:sp>
        <p:nvSpPr>
          <p:cNvPr id="7" name="Rectangle 6">
            <a:extLst>
              <a:ext uri="{FF2B5EF4-FFF2-40B4-BE49-F238E27FC236}">
                <a16:creationId xmlns:a16="http://schemas.microsoft.com/office/drawing/2014/main" id="{C34D790C-B1E0-4538-8DB7-B093C4754C7A}"/>
              </a:ext>
            </a:extLst>
          </p:cNvPr>
          <p:cNvSpPr/>
          <p:nvPr/>
        </p:nvSpPr>
        <p:spPr>
          <a:xfrm>
            <a:off x="8465090" y="2256242"/>
            <a:ext cx="1534789" cy="369332"/>
          </a:xfrm>
          <a:prstGeom prst="rect">
            <a:avLst/>
          </a:prstGeom>
          <a:ln w="38100">
            <a:solidFill>
              <a:srgbClr val="D2202E"/>
            </a:solidFill>
          </a:ln>
        </p:spPr>
        <p:txBody>
          <a:bodyPr wrap="square" lIns="0" tIns="0" rIns="0" bIns="0">
            <a:spAutoFit/>
          </a:bodyPr>
          <a:lstStyle/>
          <a:p>
            <a:pPr>
              <a:spcAft>
                <a:spcPts val="600"/>
              </a:spcAft>
            </a:pPr>
            <a:r>
              <a:rPr lang="en-US" sz="2400" b="1">
                <a:solidFill>
                  <a:srgbClr val="D2202E"/>
                </a:solidFill>
                <a:cs typeface="Segoe UI" panose="020B0502040204020203" pitchFamily="34" charset="0"/>
              </a:rPr>
              <a:t> Incomplete</a:t>
            </a:r>
          </a:p>
        </p:txBody>
      </p:sp>
      <p:sp>
        <p:nvSpPr>
          <p:cNvPr id="9" name="Rectangle 8">
            <a:extLst>
              <a:ext uri="{FF2B5EF4-FFF2-40B4-BE49-F238E27FC236}">
                <a16:creationId xmlns:a16="http://schemas.microsoft.com/office/drawing/2014/main" id="{E264D6C5-3ECB-4996-99F3-6F2467D3F8BF}"/>
              </a:ext>
            </a:extLst>
          </p:cNvPr>
          <p:cNvSpPr/>
          <p:nvPr/>
        </p:nvSpPr>
        <p:spPr>
          <a:xfrm>
            <a:off x="8530316" y="4839752"/>
            <a:ext cx="1404335" cy="369332"/>
          </a:xfrm>
          <a:prstGeom prst="rect">
            <a:avLst/>
          </a:prstGeom>
          <a:ln w="38100">
            <a:solidFill>
              <a:srgbClr val="00B050"/>
            </a:solidFill>
          </a:ln>
        </p:spPr>
        <p:txBody>
          <a:bodyPr wrap="square" lIns="0" tIns="0" rIns="0" bIns="0">
            <a:spAutoFit/>
          </a:bodyPr>
          <a:lstStyle/>
          <a:p>
            <a:pPr>
              <a:spcAft>
                <a:spcPts val="600"/>
              </a:spcAft>
            </a:pPr>
            <a:r>
              <a:rPr lang="en-US" sz="2400" b="1">
                <a:solidFill>
                  <a:srgbClr val="00B050"/>
                </a:solidFill>
                <a:cs typeface="Segoe UI" panose="020B0502040204020203" pitchFamily="34" charset="0"/>
              </a:rPr>
              <a:t> Complete</a:t>
            </a:r>
          </a:p>
        </p:txBody>
      </p:sp>
      <p:sp>
        <p:nvSpPr>
          <p:cNvPr id="10" name="Rectangle 9">
            <a:extLst>
              <a:ext uri="{FF2B5EF4-FFF2-40B4-BE49-F238E27FC236}">
                <a16:creationId xmlns:a16="http://schemas.microsoft.com/office/drawing/2014/main" id="{50162368-5134-4FF3-BD9A-64DF5CDC4E7A}"/>
              </a:ext>
            </a:extLst>
          </p:cNvPr>
          <p:cNvSpPr/>
          <p:nvPr/>
        </p:nvSpPr>
        <p:spPr>
          <a:xfrm>
            <a:off x="410501" y="1363656"/>
            <a:ext cx="3100960" cy="4770537"/>
          </a:xfrm>
          <a:prstGeom prst="rect">
            <a:avLst/>
          </a:prstGeom>
          <a:ln w="38100">
            <a:noFill/>
          </a:ln>
        </p:spPr>
        <p:txBody>
          <a:bodyPr wrap="square" lIns="0" tIns="0" rIns="0" bIns="0">
            <a:spAutoFit/>
          </a:bodyPr>
          <a:lstStyle/>
          <a:p>
            <a:pPr>
              <a:spcAft>
                <a:spcPts val="600"/>
              </a:spcAft>
            </a:pPr>
            <a:r>
              <a:rPr lang="en-US" sz="2800" dirty="0">
                <a:cs typeface="Segoe UI" panose="020B0502040204020203" pitchFamily="34" charset="0"/>
              </a:rPr>
              <a:t>You must </a:t>
            </a:r>
            <a:r>
              <a:rPr lang="en-US" sz="2800" b="1" dirty="0">
                <a:cs typeface="Segoe UI" panose="020B0502040204020203" pitchFamily="34" charset="0"/>
              </a:rPr>
              <a:t>complete</a:t>
            </a:r>
            <a:r>
              <a:rPr lang="en-US" sz="2800" dirty="0">
                <a:cs typeface="Segoe UI" panose="020B0502040204020203" pitchFamily="34" charset="0"/>
              </a:rPr>
              <a:t> all sections of the application before submitting</a:t>
            </a:r>
          </a:p>
          <a:p>
            <a:pPr>
              <a:spcAft>
                <a:spcPts val="600"/>
              </a:spcAft>
            </a:pPr>
            <a:endParaRPr lang="en-US" sz="2800" dirty="0">
              <a:cs typeface="Segoe UI" panose="020B0502040204020203" pitchFamily="34" charset="0"/>
            </a:endParaRPr>
          </a:p>
          <a:p>
            <a:pPr>
              <a:spcAft>
                <a:spcPts val="600"/>
              </a:spcAft>
            </a:pPr>
            <a:r>
              <a:rPr lang="en-US" sz="2000" dirty="0">
                <a:cs typeface="Segoe UI" panose="020B0502040204020203" pitchFamily="34" charset="0"/>
              </a:rPr>
              <a:t>Note: If you selected “Yes I will return later to complete EOP” in the Supporting Information section, you may return to the application after submitting to finish EOP. </a:t>
            </a:r>
            <a:r>
              <a:rPr lang="en-US" sz="2000" b="1" dirty="0">
                <a:cs typeface="Segoe UI" panose="020B0502040204020203" pitchFamily="34" charset="0"/>
              </a:rPr>
              <a:t>Be mindful of campus EOP deadlines!</a:t>
            </a:r>
          </a:p>
        </p:txBody>
      </p:sp>
      <p:pic>
        <p:nvPicPr>
          <p:cNvPr id="11" name="Picture 10">
            <a:extLst>
              <a:ext uri="{FF2B5EF4-FFF2-40B4-BE49-F238E27FC236}">
                <a16:creationId xmlns:a16="http://schemas.microsoft.com/office/drawing/2014/main" id="{43BD1B1A-1C14-4A54-8AD3-3FEBB59AD056}"/>
              </a:ext>
            </a:extLst>
          </p:cNvPr>
          <p:cNvPicPr>
            <a:picLocks noChangeAspect="1"/>
          </p:cNvPicPr>
          <p:nvPr/>
        </p:nvPicPr>
        <p:blipFill>
          <a:blip r:embed="rId4"/>
          <a:stretch>
            <a:fillRect/>
          </a:stretch>
        </p:blipFill>
        <p:spPr>
          <a:xfrm>
            <a:off x="219627" y="271236"/>
            <a:ext cx="3810000" cy="923925"/>
          </a:xfrm>
          <a:prstGeom prst="rect">
            <a:avLst/>
          </a:prstGeom>
        </p:spPr>
      </p:pic>
    </p:spTree>
    <p:extLst>
      <p:ext uri="{BB962C8B-B14F-4D97-AF65-F5344CB8AC3E}">
        <p14:creationId xmlns:p14="http://schemas.microsoft.com/office/powerpoint/2010/main" val="22300384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dirty="0"/>
              <a:t>Human resources slide 1</a:t>
            </a:r>
          </a:p>
        </p:txBody>
      </p:sp>
      <p:sp>
        <p:nvSpPr>
          <p:cNvPr id="13" name="Rectangle 12">
            <a:extLst>
              <a:ext uri="{FF2B5EF4-FFF2-40B4-BE49-F238E27FC236}">
                <a16:creationId xmlns:a16="http://schemas.microsoft.com/office/drawing/2014/main" id="{AB62A534-7418-41DA-BE7E-5BCF461CE7AD}"/>
              </a:ext>
            </a:extLst>
          </p:cNvPr>
          <p:cNvSpPr/>
          <p:nvPr/>
        </p:nvSpPr>
        <p:spPr>
          <a:xfrm>
            <a:off x="0" y="6205590"/>
            <a:ext cx="12293598" cy="819323"/>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0162368-5134-4FF3-BD9A-64DF5CDC4E7A}"/>
              </a:ext>
            </a:extLst>
          </p:cNvPr>
          <p:cNvSpPr/>
          <p:nvPr/>
        </p:nvSpPr>
        <p:spPr>
          <a:xfrm>
            <a:off x="483923" y="1654462"/>
            <a:ext cx="4201516" cy="3631763"/>
          </a:xfrm>
          <a:prstGeom prst="rect">
            <a:avLst/>
          </a:prstGeom>
          <a:ln w="38100">
            <a:noFill/>
          </a:ln>
        </p:spPr>
        <p:txBody>
          <a:bodyPr wrap="square" lIns="0" tIns="0" rIns="0" bIns="0" anchor="t">
            <a:spAutoFit/>
          </a:bodyPr>
          <a:lstStyle/>
          <a:p>
            <a:pPr>
              <a:spcAft>
                <a:spcPts val="600"/>
              </a:spcAft>
            </a:pPr>
            <a:r>
              <a:rPr lang="en-US" sz="2400" b="1" dirty="0">
                <a:solidFill>
                  <a:srgbClr val="D2202E"/>
                </a:solidFill>
                <a:cs typeface="Segoe UI" panose="020B0502040204020203" pitchFamily="34" charset="0"/>
              </a:rPr>
              <a:t>Before Submitting</a:t>
            </a:r>
          </a:p>
          <a:p>
            <a:pPr>
              <a:spcAft>
                <a:spcPts val="600"/>
              </a:spcAft>
            </a:pPr>
            <a:r>
              <a:rPr lang="en-US" sz="2400" dirty="0">
                <a:cs typeface="Segoe UI" panose="020B0502040204020203" pitchFamily="34" charset="0"/>
              </a:rPr>
              <a:t>Check total fees and # of applications ready to submit</a:t>
            </a:r>
          </a:p>
          <a:p>
            <a:pPr marL="342900" indent="-342900">
              <a:spcAft>
                <a:spcPts val="600"/>
              </a:spcAft>
              <a:buFont typeface="Arial" panose="020B0604020202020204" pitchFamily="34" charset="0"/>
              <a:buChar char="•"/>
            </a:pPr>
            <a:endParaRPr lang="en-US" sz="2400" dirty="0">
              <a:cs typeface="Segoe UI" panose="020B0502040204020203" pitchFamily="34" charset="0"/>
            </a:endParaRPr>
          </a:p>
          <a:p>
            <a:pPr>
              <a:spcAft>
                <a:spcPts val="600"/>
              </a:spcAft>
            </a:pPr>
            <a:r>
              <a:rPr lang="en-US" sz="2400" dirty="0">
                <a:cs typeface="Segoe UI" panose="020B0502040204020203" pitchFamily="34" charset="0"/>
              </a:rPr>
              <a:t> </a:t>
            </a:r>
          </a:p>
          <a:p>
            <a:pPr>
              <a:spcAft>
                <a:spcPts val="600"/>
              </a:spcAft>
            </a:pPr>
            <a:r>
              <a:rPr lang="en-US" sz="2400" b="1" dirty="0">
                <a:cs typeface="Segoe UI" panose="020B0502040204020203" pitchFamily="34" charset="0"/>
              </a:rPr>
              <a:t>REMINDER: No changes can be made after submission besides EOP application and </a:t>
            </a:r>
            <a:br>
              <a:rPr lang="en-US" sz="2400" b="1" dirty="0">
                <a:cs typeface="Segoe UI" panose="020B0502040204020203" pitchFamily="34" charset="0"/>
              </a:rPr>
            </a:br>
            <a:r>
              <a:rPr lang="en-US" sz="2400" b="1" dirty="0">
                <a:cs typeface="Segoe UI" panose="020B0502040204020203" pitchFamily="34" charset="0"/>
              </a:rPr>
              <a:t>new test scores</a:t>
            </a:r>
          </a:p>
        </p:txBody>
      </p:sp>
      <p:pic>
        <p:nvPicPr>
          <p:cNvPr id="4" name="Picture 3">
            <a:extLst>
              <a:ext uri="{FF2B5EF4-FFF2-40B4-BE49-F238E27FC236}">
                <a16:creationId xmlns:a16="http://schemas.microsoft.com/office/drawing/2014/main" id="{C14B2123-3A90-495D-AC73-52407E89BD12}"/>
              </a:ext>
            </a:extLst>
          </p:cNvPr>
          <p:cNvPicPr>
            <a:picLocks noChangeAspect="1"/>
          </p:cNvPicPr>
          <p:nvPr/>
        </p:nvPicPr>
        <p:blipFill>
          <a:blip r:embed="rId3"/>
          <a:stretch>
            <a:fillRect/>
          </a:stretch>
        </p:blipFill>
        <p:spPr>
          <a:xfrm>
            <a:off x="212956" y="293768"/>
            <a:ext cx="4743450" cy="866775"/>
          </a:xfrm>
          <a:prstGeom prst="rect">
            <a:avLst/>
          </a:prstGeom>
        </p:spPr>
      </p:pic>
      <p:pic>
        <p:nvPicPr>
          <p:cNvPr id="2" name="Picture 1" descr="Graphical user interface, application&#10;&#10;Description automatically generated">
            <a:extLst>
              <a:ext uri="{FF2B5EF4-FFF2-40B4-BE49-F238E27FC236}">
                <a16:creationId xmlns:a16="http://schemas.microsoft.com/office/drawing/2014/main" id="{C0CD4BED-7F66-B49F-7E36-53EE516C6C0E}"/>
              </a:ext>
            </a:extLst>
          </p:cNvPr>
          <p:cNvPicPr>
            <a:picLocks noChangeAspect="1"/>
          </p:cNvPicPr>
          <p:nvPr/>
        </p:nvPicPr>
        <p:blipFill>
          <a:blip r:embed="rId4"/>
          <a:stretch>
            <a:fillRect/>
          </a:stretch>
        </p:blipFill>
        <p:spPr>
          <a:xfrm>
            <a:off x="4730617" y="1160543"/>
            <a:ext cx="7248427" cy="4211557"/>
          </a:xfrm>
          <a:prstGeom prst="rect">
            <a:avLst/>
          </a:prstGeom>
          <a:effectLst>
            <a:outerShdw blurRad="50800" dist="38100" algn="l" rotWithShape="0">
              <a:prstClr val="black">
                <a:alpha val="40000"/>
              </a:prstClr>
            </a:outerShdw>
          </a:effectLst>
        </p:spPr>
      </p:pic>
      <p:sp>
        <p:nvSpPr>
          <p:cNvPr id="6" name="Rectangle 5">
            <a:extLst>
              <a:ext uri="{FF2B5EF4-FFF2-40B4-BE49-F238E27FC236}">
                <a16:creationId xmlns:a16="http://schemas.microsoft.com/office/drawing/2014/main" id="{A9783359-FD53-62AB-8E50-7B968222243D}"/>
              </a:ext>
            </a:extLst>
          </p:cNvPr>
          <p:cNvSpPr/>
          <p:nvPr/>
        </p:nvSpPr>
        <p:spPr>
          <a:xfrm>
            <a:off x="6378786" y="2472840"/>
            <a:ext cx="2150534" cy="369332"/>
          </a:xfrm>
          <a:prstGeom prst="rect">
            <a:avLst/>
          </a:prstGeom>
          <a:ln w="38100">
            <a:solidFill>
              <a:srgbClr val="D2202E"/>
            </a:solidFill>
          </a:ln>
        </p:spPr>
        <p:txBody>
          <a:bodyPr wrap="square" lIns="0" tIns="0" rIns="0" bIns="0">
            <a:spAutoFit/>
          </a:bodyPr>
          <a:lstStyle/>
          <a:p>
            <a:pPr>
              <a:spcAft>
                <a:spcPts val="600"/>
              </a:spcAft>
            </a:pPr>
            <a:r>
              <a:rPr lang="en-US" sz="2400" b="1" dirty="0">
                <a:solidFill>
                  <a:srgbClr val="D2202E"/>
                </a:solidFill>
                <a:cs typeface="Segoe UI" panose="020B0502040204020203" pitchFamily="34" charset="0"/>
              </a:rPr>
              <a:t> </a:t>
            </a:r>
          </a:p>
        </p:txBody>
      </p:sp>
      <p:sp>
        <p:nvSpPr>
          <p:cNvPr id="9" name="TextBox 2">
            <a:extLst>
              <a:ext uri="{FF2B5EF4-FFF2-40B4-BE49-F238E27FC236}">
                <a16:creationId xmlns:a16="http://schemas.microsoft.com/office/drawing/2014/main" id="{128B8521-F457-4AE9-8004-E9928BABCF6C}"/>
              </a:ext>
            </a:extLst>
          </p:cNvPr>
          <p:cNvSpPr txBox="1"/>
          <p:nvPr/>
        </p:nvSpPr>
        <p:spPr>
          <a:xfrm rot="660000">
            <a:off x="10124247" y="4120475"/>
            <a:ext cx="27432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b="1" dirty="0">
                <a:solidFill>
                  <a:srgbClr val="256CB0"/>
                </a:solidFill>
                <a:cs typeface="Calibri"/>
              </a:rPr>
              <a:t>EXAMPLE</a:t>
            </a:r>
            <a:endParaRPr lang="en-US" sz="2000" dirty="0">
              <a:cs typeface="Calibri"/>
            </a:endParaRPr>
          </a:p>
        </p:txBody>
      </p:sp>
    </p:spTree>
    <p:extLst>
      <p:ext uri="{BB962C8B-B14F-4D97-AF65-F5344CB8AC3E}">
        <p14:creationId xmlns:p14="http://schemas.microsoft.com/office/powerpoint/2010/main" val="382145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08AED92C-1B8D-4B67-9A52-248F208F61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855" b="7855"/>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5B4E866-681F-4203-AAF3-47C0E9580DA6}"/>
              </a:ext>
            </a:extLst>
          </p:cNvPr>
          <p:cNvSpPr/>
          <p:nvPr/>
        </p:nvSpPr>
        <p:spPr>
          <a:xfrm>
            <a:off x="699715" y="276621"/>
            <a:ext cx="10869433" cy="6281531"/>
          </a:xfrm>
          <a:prstGeom prst="rect">
            <a:avLst/>
          </a:prstGeom>
          <a:solidFill>
            <a:schemeClr val="bg1">
              <a:alpha val="90000"/>
            </a:schemeClr>
          </a:solidFill>
          <a:ln w="28575">
            <a:solidFill>
              <a:srgbClr val="D9D9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dirty="0"/>
              <a:t>Human resources slide 1</a:t>
            </a:r>
          </a:p>
        </p:txBody>
      </p:sp>
      <p:sp>
        <p:nvSpPr>
          <p:cNvPr id="9" name="Rectangle 8">
            <a:extLst>
              <a:ext uri="{FF2B5EF4-FFF2-40B4-BE49-F238E27FC236}">
                <a16:creationId xmlns:a16="http://schemas.microsoft.com/office/drawing/2014/main" id="{07B02B4C-124E-4E52-8D7E-82477CAAA136}"/>
              </a:ext>
            </a:extLst>
          </p:cNvPr>
          <p:cNvSpPr/>
          <p:nvPr/>
        </p:nvSpPr>
        <p:spPr>
          <a:xfrm>
            <a:off x="1" y="626266"/>
            <a:ext cx="12192000" cy="615553"/>
          </a:xfrm>
          <a:prstGeom prst="rect">
            <a:avLst/>
          </a:prstGeom>
        </p:spPr>
        <p:txBody>
          <a:bodyPr wrap="square" lIns="0" tIns="0" rIns="0" bIns="0">
            <a:spAutoFit/>
          </a:bodyPr>
          <a:lstStyle/>
          <a:p>
            <a:pPr algn="ctr">
              <a:spcAft>
                <a:spcPts val="600"/>
              </a:spcAft>
            </a:pPr>
            <a:r>
              <a:rPr lang="en-US" sz="4000" b="1" dirty="0">
                <a:solidFill>
                  <a:srgbClr val="D2202E"/>
                </a:solidFill>
                <a:cs typeface="Segoe UI" panose="020B0502040204020203" pitchFamily="34" charset="0"/>
              </a:rPr>
              <a:t>The CSU Educational Opportunity Program (EOP)</a:t>
            </a:r>
          </a:p>
        </p:txBody>
      </p:sp>
      <p:sp>
        <p:nvSpPr>
          <p:cNvPr id="14" name="Rectangle 13">
            <a:extLst>
              <a:ext uri="{FF2B5EF4-FFF2-40B4-BE49-F238E27FC236}">
                <a16:creationId xmlns:a16="http://schemas.microsoft.com/office/drawing/2014/main" id="{91DCF05A-AA93-4887-A0A3-D2FA3B6C097A}"/>
              </a:ext>
            </a:extLst>
          </p:cNvPr>
          <p:cNvSpPr/>
          <p:nvPr/>
        </p:nvSpPr>
        <p:spPr>
          <a:xfrm>
            <a:off x="1046783" y="4232973"/>
            <a:ext cx="9695151" cy="1200329"/>
          </a:xfrm>
          <a:prstGeom prst="rect">
            <a:avLst/>
          </a:prstGeom>
        </p:spPr>
        <p:txBody>
          <a:bodyPr wrap="square">
            <a:spAutoFit/>
          </a:bodyPr>
          <a:lstStyle/>
          <a:p>
            <a:pPr marL="342900" indent="-342900">
              <a:buFont typeface="Arial" panose="020B0604020202020204" pitchFamily="34" charset="0"/>
              <a:buChar char="•"/>
            </a:pPr>
            <a:r>
              <a:rPr lang="en-US" sz="2400" dirty="0">
                <a:solidFill>
                  <a:srgbClr val="333333"/>
                </a:solidFill>
              </a:rPr>
              <a:t>The EOP application is built into the Cal State Apply application. You can submit the Cal State Apply application without the EOP portion complete and come back to it.</a:t>
            </a:r>
          </a:p>
        </p:txBody>
      </p:sp>
      <p:sp>
        <p:nvSpPr>
          <p:cNvPr id="11" name="Star: 5 Points 10">
            <a:extLst>
              <a:ext uri="{FF2B5EF4-FFF2-40B4-BE49-F238E27FC236}">
                <a16:creationId xmlns:a16="http://schemas.microsoft.com/office/drawing/2014/main" id="{5F7663A9-E28B-438D-87B6-AA80DE67AD98}"/>
              </a:ext>
            </a:extLst>
          </p:cNvPr>
          <p:cNvSpPr/>
          <p:nvPr/>
        </p:nvSpPr>
        <p:spPr>
          <a:xfrm>
            <a:off x="257651" y="125915"/>
            <a:ext cx="730401" cy="683230"/>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53CDCAD-0EF0-4C7A-8DA3-BADCE3361CA8}"/>
              </a:ext>
            </a:extLst>
          </p:cNvPr>
          <p:cNvSpPr/>
          <p:nvPr/>
        </p:nvSpPr>
        <p:spPr>
          <a:xfrm>
            <a:off x="988052" y="1424698"/>
            <a:ext cx="9695151" cy="2677656"/>
          </a:xfrm>
          <a:prstGeom prst="rect">
            <a:avLst/>
          </a:prstGeom>
        </p:spPr>
        <p:txBody>
          <a:bodyPr wrap="square">
            <a:spAutoFit/>
          </a:bodyPr>
          <a:lstStyle/>
          <a:p>
            <a:pPr marL="342900" indent="-342900">
              <a:buFont typeface="Arial" panose="020B0604020202020204" pitchFamily="34" charset="0"/>
              <a:buChar char="•"/>
            </a:pPr>
            <a:r>
              <a:rPr lang="en-US" sz="2400" dirty="0">
                <a:solidFill>
                  <a:srgbClr val="333333"/>
                </a:solidFill>
              </a:rPr>
              <a:t>Provides specialized services and support during your college years like academic counseling and other academic support.</a:t>
            </a:r>
          </a:p>
          <a:p>
            <a:pPr marL="342900" indent="-342900">
              <a:buFont typeface="Arial" panose="020B0604020202020204" pitchFamily="34" charset="0"/>
              <a:buChar char="•"/>
            </a:pPr>
            <a:endParaRPr lang="en-US" sz="2400" dirty="0">
              <a:solidFill>
                <a:srgbClr val="333333"/>
              </a:solidFill>
            </a:endParaRPr>
          </a:p>
          <a:p>
            <a:pPr marL="342900" indent="-342900">
              <a:buFont typeface="Arial" panose="020B0604020202020204" pitchFamily="34" charset="0"/>
              <a:buChar char="•"/>
            </a:pPr>
            <a:r>
              <a:rPr lang="en-US" sz="2400" dirty="0">
                <a:solidFill>
                  <a:srgbClr val="333333"/>
                </a:solidFill>
              </a:rPr>
              <a:t>A program designed to help low-income, first-generation students succeed academically in college and graduate. </a:t>
            </a:r>
          </a:p>
          <a:p>
            <a:pPr marL="800100" lvl="1" indent="-342900">
              <a:buFont typeface="Arial" panose="020B0604020202020204" pitchFamily="34" charset="0"/>
              <a:buChar char="•"/>
            </a:pPr>
            <a:r>
              <a:rPr lang="en-US" sz="2400" dirty="0">
                <a:solidFill>
                  <a:srgbClr val="333333"/>
                </a:solidFill>
              </a:rPr>
              <a:t>You are considered </a:t>
            </a:r>
            <a:r>
              <a:rPr lang="en-US" sz="2400" b="1" dirty="0">
                <a:solidFill>
                  <a:srgbClr val="D2202E"/>
                </a:solidFill>
              </a:rPr>
              <a:t>First Generation </a:t>
            </a:r>
            <a:r>
              <a:rPr lang="en-US" sz="2400" dirty="0">
                <a:solidFill>
                  <a:srgbClr val="333333"/>
                </a:solidFill>
              </a:rPr>
              <a:t>if neither of your parents went to college.</a:t>
            </a:r>
          </a:p>
        </p:txBody>
      </p:sp>
      <p:sp>
        <p:nvSpPr>
          <p:cNvPr id="13" name="Rectangle 12">
            <a:extLst>
              <a:ext uri="{FF2B5EF4-FFF2-40B4-BE49-F238E27FC236}">
                <a16:creationId xmlns:a16="http://schemas.microsoft.com/office/drawing/2014/main" id="{3388E3FD-E0F3-4572-9348-7353D10EFB9F}"/>
              </a:ext>
            </a:extLst>
          </p:cNvPr>
          <p:cNvSpPr/>
          <p:nvPr/>
        </p:nvSpPr>
        <p:spPr>
          <a:xfrm>
            <a:off x="988805" y="5453576"/>
            <a:ext cx="10382606" cy="1015663"/>
          </a:xfrm>
          <a:prstGeom prst="rect">
            <a:avLst/>
          </a:prstGeom>
          <a:solidFill>
            <a:srgbClr val="D2202E"/>
          </a:solidFill>
        </p:spPr>
        <p:txBody>
          <a:bodyPr wrap="square"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rPr>
              <a:t>The EOP portion has a separate deadline that can vary by </a:t>
            </a:r>
            <a:r>
              <a:rPr lang="en-US" sz="2000" b="1">
                <a:solidFill>
                  <a:schemeClr val="bg1"/>
                </a:solidFill>
              </a:rPr>
              <a:t>campus. </a:t>
            </a:r>
            <a:endParaRPr lang="en-US" sz="1400" b="1">
              <a:solidFill>
                <a:schemeClr val="bg1"/>
              </a:solidFill>
            </a:endParaRPr>
          </a:p>
          <a:p>
            <a:r>
              <a:rPr lang="en-US" sz="2000" b="1">
                <a:solidFill>
                  <a:schemeClr val="bg1"/>
                </a:solidFill>
              </a:rPr>
              <a:t>Deadlines are found here:  </a:t>
            </a:r>
            <a:r>
              <a:rPr lang="en-US" sz="2000" b="1">
                <a:solidFill>
                  <a:schemeClr val="bg1"/>
                </a:solidFill>
                <a:ea typeface="+mn-lt"/>
                <a:cs typeface="+mn-lt"/>
              </a:rPr>
              <a:t>https://www2.calstate.edu/attend/student-services/eop/Pages/eop-campus-status.aspx</a:t>
            </a:r>
            <a:endParaRPr lang="en-US" sz="1400" b="1">
              <a:solidFill>
                <a:schemeClr val="bg1"/>
              </a:solidFill>
              <a:ea typeface="+mn-lt"/>
              <a:cs typeface="+mn-lt"/>
            </a:endParaRPr>
          </a:p>
        </p:txBody>
      </p:sp>
    </p:spTree>
    <p:extLst>
      <p:ext uri="{BB962C8B-B14F-4D97-AF65-F5344CB8AC3E}">
        <p14:creationId xmlns:p14="http://schemas.microsoft.com/office/powerpoint/2010/main" val="18661502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dirty="0"/>
              <a:t>Human resources slide 1</a:t>
            </a:r>
          </a:p>
        </p:txBody>
      </p:sp>
      <p:sp>
        <p:nvSpPr>
          <p:cNvPr id="13" name="Rectangle 12">
            <a:extLst>
              <a:ext uri="{FF2B5EF4-FFF2-40B4-BE49-F238E27FC236}">
                <a16:creationId xmlns:a16="http://schemas.microsoft.com/office/drawing/2014/main" id="{AB62A534-7418-41DA-BE7E-5BCF461CE7AD}"/>
              </a:ext>
            </a:extLst>
          </p:cNvPr>
          <p:cNvSpPr/>
          <p:nvPr/>
        </p:nvSpPr>
        <p:spPr>
          <a:xfrm>
            <a:off x="0" y="6205590"/>
            <a:ext cx="12293598" cy="819323"/>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14B2123-3A90-495D-AC73-52407E89BD12}"/>
              </a:ext>
            </a:extLst>
          </p:cNvPr>
          <p:cNvPicPr>
            <a:picLocks noChangeAspect="1"/>
          </p:cNvPicPr>
          <p:nvPr/>
        </p:nvPicPr>
        <p:blipFill>
          <a:blip r:embed="rId3"/>
          <a:stretch>
            <a:fillRect/>
          </a:stretch>
        </p:blipFill>
        <p:spPr>
          <a:xfrm>
            <a:off x="154458" y="303618"/>
            <a:ext cx="4743450" cy="866775"/>
          </a:xfrm>
          <a:prstGeom prst="rect">
            <a:avLst/>
          </a:prstGeom>
        </p:spPr>
      </p:pic>
      <p:sp>
        <p:nvSpPr>
          <p:cNvPr id="18" name="Rectangle 17">
            <a:extLst>
              <a:ext uri="{FF2B5EF4-FFF2-40B4-BE49-F238E27FC236}">
                <a16:creationId xmlns:a16="http://schemas.microsoft.com/office/drawing/2014/main" id="{51D60E77-4D20-4D90-9026-8474E5937E2B}"/>
              </a:ext>
            </a:extLst>
          </p:cNvPr>
          <p:cNvSpPr/>
          <p:nvPr/>
        </p:nvSpPr>
        <p:spPr>
          <a:xfrm>
            <a:off x="727783" y="1879761"/>
            <a:ext cx="4170125" cy="3708708"/>
          </a:xfrm>
          <a:prstGeom prst="rect">
            <a:avLst/>
          </a:prstGeom>
          <a:ln w="38100">
            <a:noFill/>
          </a:ln>
        </p:spPr>
        <p:txBody>
          <a:bodyPr wrap="square" lIns="0" tIns="0" rIns="0" bIns="0" anchor="t">
            <a:spAutoFit/>
          </a:bodyPr>
          <a:lstStyle/>
          <a:p>
            <a:pPr>
              <a:spcAft>
                <a:spcPts val="600"/>
              </a:spcAft>
            </a:pPr>
            <a:r>
              <a:rPr lang="en-US" sz="2400" b="1" dirty="0">
                <a:solidFill>
                  <a:srgbClr val="D2202E"/>
                </a:solidFill>
                <a:ea typeface="+mn-lt"/>
                <a:cs typeface="+mn-lt"/>
              </a:rPr>
              <a:t>WAIT: Review the SUMMARY PAGE carefully!</a:t>
            </a:r>
          </a:p>
          <a:p>
            <a:pPr marL="342900" indent="-342900">
              <a:spcAft>
                <a:spcPts val="600"/>
              </a:spcAft>
              <a:buFont typeface="Arial,Sans-Serif"/>
              <a:buChar char="•"/>
            </a:pPr>
            <a:r>
              <a:rPr lang="en-US" sz="2400" dirty="0">
                <a:solidFill>
                  <a:srgbClr val="000000"/>
                </a:solidFill>
                <a:ea typeface="+mn-lt"/>
                <a:cs typeface="+mn-lt"/>
              </a:rPr>
              <a:t>Note</a:t>
            </a:r>
            <a:r>
              <a:rPr lang="en-US" sz="2400" dirty="0">
                <a:solidFill>
                  <a:srgbClr val="000000"/>
                </a:solidFill>
                <a:cs typeface="Calibri" panose="020F0502020204030204"/>
              </a:rPr>
              <a:t> any warning messages</a:t>
            </a:r>
          </a:p>
          <a:p>
            <a:pPr marL="342900" indent="-342900">
              <a:spcAft>
                <a:spcPts val="600"/>
              </a:spcAft>
              <a:buFont typeface="Arial,Sans-Serif"/>
              <a:buChar char="•"/>
            </a:pPr>
            <a:r>
              <a:rPr lang="en-US" sz="2400" dirty="0">
                <a:solidFill>
                  <a:srgbClr val="000000"/>
                </a:solidFill>
                <a:cs typeface="Calibri" panose="020F0502020204030204"/>
              </a:rPr>
              <a:t>Note any </a:t>
            </a:r>
            <a:r>
              <a:rPr lang="en-US" sz="2400" b="1" dirty="0">
                <a:solidFill>
                  <a:srgbClr val="D2202E"/>
                </a:solidFill>
                <a:ea typeface="+mn-lt"/>
                <a:cs typeface="+mn-lt"/>
              </a:rPr>
              <a:t>red </a:t>
            </a:r>
            <a:r>
              <a:rPr lang="en-US" sz="2400" dirty="0">
                <a:solidFill>
                  <a:srgbClr val="000000"/>
                </a:solidFill>
                <a:cs typeface="Calibri" panose="020F0502020204030204"/>
              </a:rPr>
              <a:t>text</a:t>
            </a:r>
          </a:p>
          <a:p>
            <a:pPr marL="342900" indent="-342900">
              <a:spcAft>
                <a:spcPts val="600"/>
              </a:spcAft>
              <a:buFont typeface="Arial,Sans-Serif"/>
              <a:buChar char="•"/>
            </a:pPr>
            <a:r>
              <a:rPr lang="en-US" sz="2400" dirty="0">
                <a:solidFill>
                  <a:srgbClr val="000000"/>
                </a:solidFill>
                <a:cs typeface="Calibri" panose="020F0502020204030204"/>
              </a:rPr>
              <a:t>Update/fix and missing or incorrect info before submitting</a:t>
            </a:r>
            <a:endParaRPr lang="en-US" sz="2400" b="1" dirty="0">
              <a:solidFill>
                <a:srgbClr val="D2202E"/>
              </a:solidFill>
              <a:cs typeface="Calibri" panose="020F0502020204030204"/>
            </a:endParaRPr>
          </a:p>
          <a:p>
            <a:pPr marL="342900" indent="-342900">
              <a:spcAft>
                <a:spcPts val="600"/>
              </a:spcAft>
              <a:buFont typeface="Arial,Sans-Serif"/>
              <a:buChar char="•"/>
            </a:pPr>
            <a:endParaRPr lang="en-US" sz="2400" dirty="0">
              <a:solidFill>
                <a:srgbClr val="000000"/>
              </a:solidFill>
              <a:cs typeface="Calibri" panose="020F0502020204030204"/>
            </a:endParaRPr>
          </a:p>
          <a:p>
            <a:pPr marL="342900" indent="-342900">
              <a:spcAft>
                <a:spcPts val="600"/>
              </a:spcAft>
              <a:buFont typeface="Arial" panose="020B0604020202020204" pitchFamily="34" charset="0"/>
              <a:buChar char="•"/>
            </a:pPr>
            <a:endParaRPr lang="en-US" sz="2400" dirty="0">
              <a:solidFill>
                <a:srgbClr val="000000"/>
              </a:solidFill>
              <a:cs typeface="Segoe UI" panose="020B0502040204020203" pitchFamily="34" charset="0"/>
            </a:endParaRPr>
          </a:p>
        </p:txBody>
      </p:sp>
      <p:pic>
        <p:nvPicPr>
          <p:cNvPr id="5" name="Picture 5" descr="A screenshot of a social media post&#10;&#10;Description automatically generated">
            <a:extLst>
              <a:ext uri="{FF2B5EF4-FFF2-40B4-BE49-F238E27FC236}">
                <a16:creationId xmlns:a16="http://schemas.microsoft.com/office/drawing/2014/main" id="{36249550-AB5A-4360-B3FE-6810237FE835}"/>
              </a:ext>
            </a:extLst>
          </p:cNvPr>
          <p:cNvPicPr>
            <a:picLocks noChangeAspect="1"/>
          </p:cNvPicPr>
          <p:nvPr/>
        </p:nvPicPr>
        <p:blipFill rotWithShape="1">
          <a:blip r:embed="rId4"/>
          <a:srcRect t="4839" r="-144" b="-161"/>
          <a:stretch/>
        </p:blipFill>
        <p:spPr>
          <a:xfrm>
            <a:off x="5266492" y="440268"/>
            <a:ext cx="6652829" cy="5621104"/>
          </a:xfrm>
          <a:prstGeom prst="rect">
            <a:avLst/>
          </a:prstGeom>
          <a:ln w="28575">
            <a:solidFill>
              <a:srgbClr val="D2202E"/>
            </a:solidFill>
          </a:ln>
        </p:spPr>
      </p:pic>
      <p:pic>
        <p:nvPicPr>
          <p:cNvPr id="11" name="Graphic 11" descr="Warning">
            <a:extLst>
              <a:ext uri="{FF2B5EF4-FFF2-40B4-BE49-F238E27FC236}">
                <a16:creationId xmlns:a16="http://schemas.microsoft.com/office/drawing/2014/main" id="{3C3B5F71-AFBB-468B-B44B-25705EB75F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4458" y="1687145"/>
            <a:ext cx="565150" cy="565150"/>
          </a:xfrm>
          <a:prstGeom prst="rect">
            <a:avLst/>
          </a:prstGeom>
        </p:spPr>
      </p:pic>
      <p:sp>
        <p:nvSpPr>
          <p:cNvPr id="9" name="TextBox 2">
            <a:extLst>
              <a:ext uri="{FF2B5EF4-FFF2-40B4-BE49-F238E27FC236}">
                <a16:creationId xmlns:a16="http://schemas.microsoft.com/office/drawing/2014/main" id="{128B8521-F457-4AE9-8004-E9928BABCF6C}"/>
              </a:ext>
            </a:extLst>
          </p:cNvPr>
          <p:cNvSpPr txBox="1"/>
          <p:nvPr/>
        </p:nvSpPr>
        <p:spPr>
          <a:xfrm rot="660000">
            <a:off x="10697417" y="5312708"/>
            <a:ext cx="1194706"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b="1" dirty="0">
                <a:solidFill>
                  <a:srgbClr val="256CB0"/>
                </a:solidFill>
                <a:cs typeface="Calibri"/>
              </a:rPr>
              <a:t>EXAMPLE</a:t>
            </a:r>
            <a:endParaRPr lang="en-US" sz="2000" dirty="0">
              <a:cs typeface="Calibri"/>
            </a:endParaRPr>
          </a:p>
        </p:txBody>
      </p:sp>
    </p:spTree>
    <p:extLst>
      <p:ext uri="{BB962C8B-B14F-4D97-AF65-F5344CB8AC3E}">
        <p14:creationId xmlns:p14="http://schemas.microsoft.com/office/powerpoint/2010/main" val="7017912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a:t>Human resources slide 1</a:t>
            </a:r>
          </a:p>
        </p:txBody>
      </p:sp>
      <p:sp>
        <p:nvSpPr>
          <p:cNvPr id="13" name="Rectangle 12">
            <a:extLst>
              <a:ext uri="{FF2B5EF4-FFF2-40B4-BE49-F238E27FC236}">
                <a16:creationId xmlns:a16="http://schemas.microsoft.com/office/drawing/2014/main" id="{AB62A534-7418-41DA-BE7E-5BCF461CE7AD}"/>
              </a:ext>
            </a:extLst>
          </p:cNvPr>
          <p:cNvSpPr/>
          <p:nvPr/>
        </p:nvSpPr>
        <p:spPr>
          <a:xfrm>
            <a:off x="0" y="6205590"/>
            <a:ext cx="12293598" cy="819323"/>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14B2123-3A90-495D-AC73-52407E89BD12}"/>
              </a:ext>
            </a:extLst>
          </p:cNvPr>
          <p:cNvPicPr>
            <a:picLocks noChangeAspect="1"/>
          </p:cNvPicPr>
          <p:nvPr/>
        </p:nvPicPr>
        <p:blipFill>
          <a:blip r:embed="rId3"/>
          <a:stretch>
            <a:fillRect/>
          </a:stretch>
        </p:blipFill>
        <p:spPr>
          <a:xfrm>
            <a:off x="154458" y="303618"/>
            <a:ext cx="4743450" cy="866775"/>
          </a:xfrm>
          <a:prstGeom prst="rect">
            <a:avLst/>
          </a:prstGeom>
        </p:spPr>
      </p:pic>
      <p:pic>
        <p:nvPicPr>
          <p:cNvPr id="11" name="Picture 10" descr="Image result for cal state apply">
            <a:extLst>
              <a:ext uri="{FF2B5EF4-FFF2-40B4-BE49-F238E27FC236}">
                <a16:creationId xmlns:a16="http://schemas.microsoft.com/office/drawing/2014/main" id="{A0150AF4-8A71-4BF8-82BF-1EAFC8EDB8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9084" y="566094"/>
            <a:ext cx="4939670" cy="258509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DC11976F-9E5A-42C6-867A-5C2404CE902B}"/>
              </a:ext>
            </a:extLst>
          </p:cNvPr>
          <p:cNvSpPr/>
          <p:nvPr/>
        </p:nvSpPr>
        <p:spPr>
          <a:xfrm>
            <a:off x="421658" y="1423698"/>
            <a:ext cx="5411838" cy="4370427"/>
          </a:xfrm>
          <a:prstGeom prst="rect">
            <a:avLst/>
          </a:prstGeom>
          <a:ln w="38100">
            <a:noFill/>
          </a:ln>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2400" b="1" dirty="0">
                <a:cs typeface="Segoe UI"/>
              </a:rPr>
              <a:t>When you’re ready, click </a:t>
            </a:r>
            <a:r>
              <a:rPr lang="en-US" sz="2400" b="1" dirty="0">
                <a:solidFill>
                  <a:srgbClr val="D2202E"/>
                </a:solidFill>
                <a:cs typeface="Segoe UI"/>
              </a:rPr>
              <a:t>Submit All </a:t>
            </a:r>
            <a:r>
              <a:rPr lang="en-US" sz="2400" b="1" dirty="0">
                <a:cs typeface="Segoe UI"/>
              </a:rPr>
              <a:t>or click</a:t>
            </a:r>
            <a:r>
              <a:rPr lang="en-US" sz="2400" b="1" dirty="0">
                <a:solidFill>
                  <a:srgbClr val="D2202E"/>
                </a:solidFill>
                <a:cs typeface="Segoe UI"/>
              </a:rPr>
              <a:t> Submit </a:t>
            </a:r>
            <a:r>
              <a:rPr lang="en-US" sz="2400" b="1" dirty="0">
                <a:cs typeface="Segoe UI"/>
              </a:rPr>
              <a:t>to submit to one program</a:t>
            </a:r>
            <a:br>
              <a:rPr lang="en-US" sz="2400" b="1" dirty="0">
                <a:cs typeface="Segoe UI"/>
              </a:rPr>
            </a:br>
            <a:endParaRPr lang="en-US" sz="2400" b="1" dirty="0">
              <a:cs typeface="Segoe UI"/>
            </a:endParaRPr>
          </a:p>
          <a:p>
            <a:pPr marL="342900" indent="-342900">
              <a:spcAft>
                <a:spcPts val="600"/>
              </a:spcAft>
              <a:buFont typeface="Arial" panose="020B0604020202020204" pitchFamily="34" charset="0"/>
              <a:buChar char="•"/>
            </a:pPr>
            <a:r>
              <a:rPr lang="en-US" sz="2400" dirty="0">
                <a:cs typeface="Segoe UI"/>
              </a:rPr>
              <a:t>Submit your payment details (if you did not qualify for waivers)</a:t>
            </a:r>
          </a:p>
          <a:p>
            <a:pPr marL="342900" indent="-342900">
              <a:spcAft>
                <a:spcPts val="600"/>
              </a:spcAft>
              <a:buFont typeface="Arial" panose="020B0604020202020204" pitchFamily="34" charset="0"/>
              <a:buChar char="•"/>
            </a:pPr>
            <a:r>
              <a:rPr lang="en-US" sz="2400" dirty="0">
                <a:cs typeface="Segoe UI"/>
              </a:rPr>
              <a:t>Check your email regularly for any updates from the campus(es)</a:t>
            </a:r>
          </a:p>
          <a:p>
            <a:pPr>
              <a:spcAft>
                <a:spcPts val="600"/>
              </a:spcAft>
            </a:pPr>
            <a:endParaRPr lang="en-US" sz="2400" dirty="0">
              <a:cs typeface="Segoe UI"/>
            </a:endParaRPr>
          </a:p>
          <a:p>
            <a:pPr>
              <a:spcAft>
                <a:spcPts val="600"/>
              </a:spcAft>
            </a:pPr>
            <a:r>
              <a:rPr lang="en-US" sz="2400" dirty="0">
                <a:cs typeface="Segoe UI" panose="020B0502040204020203" pitchFamily="34" charset="0"/>
              </a:rPr>
              <a:t>You can log back into your Cal State Apply application after submitting but may only update limited information </a:t>
            </a:r>
          </a:p>
        </p:txBody>
      </p:sp>
      <p:pic>
        <p:nvPicPr>
          <p:cNvPr id="2" name="Picture 1" descr="Graphical user interface, application&#10;&#10;Description automatically generated">
            <a:extLst>
              <a:ext uri="{FF2B5EF4-FFF2-40B4-BE49-F238E27FC236}">
                <a16:creationId xmlns:a16="http://schemas.microsoft.com/office/drawing/2014/main" id="{13651CFA-A43E-7558-6C43-2BB910040F10}"/>
              </a:ext>
            </a:extLst>
          </p:cNvPr>
          <p:cNvPicPr>
            <a:picLocks noChangeAspect="1"/>
          </p:cNvPicPr>
          <p:nvPr/>
        </p:nvPicPr>
        <p:blipFill>
          <a:blip r:embed="rId5"/>
          <a:stretch>
            <a:fillRect/>
          </a:stretch>
        </p:blipFill>
        <p:spPr>
          <a:xfrm>
            <a:off x="6682998" y="3193321"/>
            <a:ext cx="5111842" cy="2970136"/>
          </a:xfrm>
          <a:prstGeom prst="rect">
            <a:avLst/>
          </a:prstGeom>
          <a:effectLst>
            <a:outerShdw blurRad="50800" dist="38100" algn="l" rotWithShape="0">
              <a:prstClr val="black">
                <a:alpha val="40000"/>
              </a:prstClr>
            </a:outerShdw>
          </a:effectLst>
        </p:spPr>
      </p:pic>
      <p:sp>
        <p:nvSpPr>
          <p:cNvPr id="5" name="Rectangle 4">
            <a:extLst>
              <a:ext uri="{FF2B5EF4-FFF2-40B4-BE49-F238E27FC236}">
                <a16:creationId xmlns:a16="http://schemas.microsoft.com/office/drawing/2014/main" id="{4FBB20DF-D26A-1E20-8F19-132B11DA8C3B}"/>
              </a:ext>
            </a:extLst>
          </p:cNvPr>
          <p:cNvSpPr/>
          <p:nvPr/>
        </p:nvSpPr>
        <p:spPr>
          <a:xfrm>
            <a:off x="7347490" y="5794125"/>
            <a:ext cx="1534789" cy="369332"/>
          </a:xfrm>
          <a:prstGeom prst="rect">
            <a:avLst/>
          </a:prstGeom>
          <a:ln w="38100">
            <a:solidFill>
              <a:srgbClr val="D2202E"/>
            </a:solidFill>
          </a:ln>
        </p:spPr>
        <p:txBody>
          <a:bodyPr wrap="square" lIns="0" tIns="0" rIns="0" bIns="0">
            <a:spAutoFit/>
          </a:bodyPr>
          <a:lstStyle/>
          <a:p>
            <a:pPr>
              <a:spcAft>
                <a:spcPts val="600"/>
              </a:spcAft>
            </a:pPr>
            <a:r>
              <a:rPr lang="en-US" sz="2400" b="1" dirty="0">
                <a:solidFill>
                  <a:srgbClr val="D2202E"/>
                </a:solidFill>
                <a:cs typeface="Segoe UI" panose="020B0502040204020203" pitchFamily="34" charset="0"/>
              </a:rPr>
              <a:t> </a:t>
            </a:r>
          </a:p>
        </p:txBody>
      </p:sp>
      <p:sp>
        <p:nvSpPr>
          <p:cNvPr id="6" name="Rectangle 5">
            <a:extLst>
              <a:ext uri="{FF2B5EF4-FFF2-40B4-BE49-F238E27FC236}">
                <a16:creationId xmlns:a16="http://schemas.microsoft.com/office/drawing/2014/main" id="{7A58DE5B-A1A4-45EE-35BF-DBE5CB3C92E6}"/>
              </a:ext>
            </a:extLst>
          </p:cNvPr>
          <p:cNvSpPr/>
          <p:nvPr/>
        </p:nvSpPr>
        <p:spPr>
          <a:xfrm>
            <a:off x="10137423" y="4062464"/>
            <a:ext cx="1657418" cy="369332"/>
          </a:xfrm>
          <a:prstGeom prst="rect">
            <a:avLst/>
          </a:prstGeom>
          <a:ln w="38100">
            <a:solidFill>
              <a:srgbClr val="D2202E"/>
            </a:solidFill>
          </a:ln>
        </p:spPr>
        <p:txBody>
          <a:bodyPr wrap="square" lIns="0" tIns="0" rIns="0" bIns="0">
            <a:spAutoFit/>
          </a:bodyPr>
          <a:lstStyle/>
          <a:p>
            <a:pPr>
              <a:spcAft>
                <a:spcPts val="600"/>
              </a:spcAft>
            </a:pPr>
            <a:r>
              <a:rPr lang="en-US" sz="2400" b="1" dirty="0">
                <a:solidFill>
                  <a:srgbClr val="D2202E"/>
                </a:solidFill>
                <a:cs typeface="Segoe UI" panose="020B0502040204020203" pitchFamily="34" charset="0"/>
              </a:rPr>
              <a:t> </a:t>
            </a:r>
          </a:p>
        </p:txBody>
      </p:sp>
    </p:spTree>
    <p:extLst>
      <p:ext uri="{BB962C8B-B14F-4D97-AF65-F5344CB8AC3E}">
        <p14:creationId xmlns:p14="http://schemas.microsoft.com/office/powerpoint/2010/main" val="42663428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EC4A4E-0323-40B3-A09E-92184596DB17}"/>
              </a:ext>
            </a:extLst>
          </p:cNvPr>
          <p:cNvSpPr/>
          <p:nvPr/>
        </p:nvSpPr>
        <p:spPr>
          <a:xfrm>
            <a:off x="0" y="6205590"/>
            <a:ext cx="12293598" cy="819323"/>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hidden="1">
            <a:extLst>
              <a:ext uri="{FF2B5EF4-FFF2-40B4-BE49-F238E27FC236}">
                <a16:creationId xmlns:a16="http://schemas.microsoft.com/office/drawing/2014/main" id="{016C325E-5B69-4D07-BBFB-7DB217A69D48}"/>
              </a:ext>
            </a:extLst>
          </p:cNvPr>
          <p:cNvSpPr>
            <a:spLocks noGrp="1"/>
          </p:cNvSpPr>
          <p:nvPr>
            <p:ph type="title"/>
          </p:nvPr>
        </p:nvSpPr>
        <p:spPr/>
        <p:txBody>
          <a:bodyPr/>
          <a:lstStyle/>
          <a:p>
            <a:r>
              <a:rPr lang="en-US" dirty="0"/>
              <a:t>Human resources slide 1</a:t>
            </a:r>
          </a:p>
        </p:txBody>
      </p:sp>
      <p:sp>
        <p:nvSpPr>
          <p:cNvPr id="10" name="Rectangle 9">
            <a:extLst>
              <a:ext uri="{FF2B5EF4-FFF2-40B4-BE49-F238E27FC236}">
                <a16:creationId xmlns:a16="http://schemas.microsoft.com/office/drawing/2014/main" id="{AAF4E42A-DABF-4CA0-96D9-51672AE7E208}"/>
              </a:ext>
            </a:extLst>
          </p:cNvPr>
          <p:cNvSpPr/>
          <p:nvPr/>
        </p:nvSpPr>
        <p:spPr>
          <a:xfrm>
            <a:off x="381663" y="6281531"/>
            <a:ext cx="4263312" cy="633545"/>
          </a:xfrm>
          <a:prstGeom prst="rect">
            <a:avLst/>
          </a:prstGeom>
        </p:spPr>
        <p:txBody>
          <a:bodyPr wrap="square" lIns="0" tIns="0" rIns="0" bIns="0">
            <a:spAutoFit/>
          </a:bodyPr>
          <a:lstStyle/>
          <a:p>
            <a:pPr>
              <a:spcAft>
                <a:spcPts val="600"/>
              </a:spcAft>
            </a:pPr>
            <a:r>
              <a:rPr lang="en-US" sz="4000" b="1" dirty="0">
                <a:solidFill>
                  <a:schemeClr val="bg1"/>
                </a:solidFill>
                <a:cs typeface="Segoe UI" panose="020B0502040204020203" pitchFamily="34" charset="0"/>
              </a:rPr>
              <a:t>Questions?</a:t>
            </a:r>
          </a:p>
        </p:txBody>
      </p:sp>
      <p:pic>
        <p:nvPicPr>
          <p:cNvPr id="3074" name="Picture 2" descr="Students in a classroom">
            <a:extLst>
              <a:ext uri="{FF2B5EF4-FFF2-40B4-BE49-F238E27FC236}">
                <a16:creationId xmlns:a16="http://schemas.microsoft.com/office/drawing/2014/main" id="{BA28D966-FA19-4780-85F5-A1960D1600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121920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892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80AA8C88-3984-4AAF-9FC2-341F66345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855" b="7855"/>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5B4E866-681F-4203-AAF3-47C0E9580DA6}"/>
              </a:ext>
            </a:extLst>
          </p:cNvPr>
          <p:cNvSpPr/>
          <p:nvPr/>
        </p:nvSpPr>
        <p:spPr>
          <a:xfrm>
            <a:off x="699715" y="286246"/>
            <a:ext cx="10869433" cy="6281531"/>
          </a:xfrm>
          <a:prstGeom prst="rect">
            <a:avLst/>
          </a:prstGeom>
          <a:solidFill>
            <a:schemeClr val="bg1">
              <a:alpha val="90000"/>
            </a:schemeClr>
          </a:solidFill>
          <a:ln w="28575">
            <a:solidFill>
              <a:srgbClr val="D9D9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dirty="0"/>
              <a:t>Human resources slide 1</a:t>
            </a:r>
          </a:p>
        </p:txBody>
      </p:sp>
      <p:sp>
        <p:nvSpPr>
          <p:cNvPr id="9" name="Rectangle 8">
            <a:extLst>
              <a:ext uri="{FF2B5EF4-FFF2-40B4-BE49-F238E27FC236}">
                <a16:creationId xmlns:a16="http://schemas.microsoft.com/office/drawing/2014/main" id="{07B02B4C-124E-4E52-8D7E-82477CAAA136}"/>
              </a:ext>
            </a:extLst>
          </p:cNvPr>
          <p:cNvSpPr/>
          <p:nvPr/>
        </p:nvSpPr>
        <p:spPr>
          <a:xfrm>
            <a:off x="1363852" y="861157"/>
            <a:ext cx="12192000" cy="615553"/>
          </a:xfrm>
          <a:prstGeom prst="rect">
            <a:avLst/>
          </a:prstGeom>
        </p:spPr>
        <p:txBody>
          <a:bodyPr wrap="square" lIns="0" tIns="0" rIns="0" bIns="0">
            <a:spAutoFit/>
          </a:bodyPr>
          <a:lstStyle/>
          <a:p>
            <a:pPr>
              <a:spcAft>
                <a:spcPts val="600"/>
              </a:spcAft>
            </a:pPr>
            <a:r>
              <a:rPr lang="en-US" sz="4000" b="1" dirty="0">
                <a:solidFill>
                  <a:srgbClr val="D2202E"/>
                </a:solidFill>
                <a:cs typeface="Segoe UI" panose="020B0502040204020203" pitchFamily="34" charset="0"/>
              </a:rPr>
              <a:t>Materials you’ll need to apply to EOP</a:t>
            </a:r>
          </a:p>
        </p:txBody>
      </p:sp>
      <p:sp>
        <p:nvSpPr>
          <p:cNvPr id="4" name="Rectangle 3">
            <a:extLst>
              <a:ext uri="{FF2B5EF4-FFF2-40B4-BE49-F238E27FC236}">
                <a16:creationId xmlns:a16="http://schemas.microsoft.com/office/drawing/2014/main" id="{A3B1CF20-9BC8-4EAA-89C1-0137792942BA}"/>
              </a:ext>
            </a:extLst>
          </p:cNvPr>
          <p:cNvSpPr/>
          <p:nvPr/>
        </p:nvSpPr>
        <p:spPr>
          <a:xfrm>
            <a:off x="1023212" y="1704816"/>
            <a:ext cx="5210612" cy="461665"/>
          </a:xfrm>
          <a:prstGeom prst="rect">
            <a:avLst/>
          </a:prstGeom>
        </p:spPr>
        <p:txBody>
          <a:bodyPr wrap="square">
            <a:spAutoFit/>
          </a:bodyPr>
          <a:lstStyle/>
          <a:p>
            <a:endParaRPr lang="en-US" sz="2400" b="0" i="0" dirty="0">
              <a:solidFill>
                <a:srgbClr val="333333"/>
              </a:solidFill>
              <a:effectLst/>
              <a:latin typeface="ScalaSans"/>
            </a:endParaRPr>
          </a:p>
        </p:txBody>
      </p:sp>
      <p:sp>
        <p:nvSpPr>
          <p:cNvPr id="14" name="Rectangle 13">
            <a:extLst>
              <a:ext uri="{FF2B5EF4-FFF2-40B4-BE49-F238E27FC236}">
                <a16:creationId xmlns:a16="http://schemas.microsoft.com/office/drawing/2014/main" id="{91DCF05A-AA93-4887-A0A3-D2FA3B6C097A}"/>
              </a:ext>
            </a:extLst>
          </p:cNvPr>
          <p:cNvSpPr/>
          <p:nvPr/>
        </p:nvSpPr>
        <p:spPr>
          <a:xfrm>
            <a:off x="1286855" y="1532028"/>
            <a:ext cx="10119082" cy="4832092"/>
          </a:xfrm>
          <a:prstGeom prst="rect">
            <a:avLst/>
          </a:prstGeom>
        </p:spPr>
        <p:txBody>
          <a:bodyPr wrap="square">
            <a:spAutoFit/>
          </a:bodyPr>
          <a:lstStyle/>
          <a:p>
            <a:r>
              <a:rPr lang="en-US" sz="2800" b="1" dirty="0"/>
              <a:t>Two Recommendations are required to apply</a:t>
            </a:r>
          </a:p>
          <a:p>
            <a:endParaRPr lang="en-US" sz="2800" b="1" dirty="0"/>
          </a:p>
          <a:p>
            <a:pPr lvl="1"/>
            <a:r>
              <a:rPr lang="en-US" sz="2800" b="1" dirty="0">
                <a:solidFill>
                  <a:srgbClr val="D2202E"/>
                </a:solidFill>
              </a:rPr>
              <a:t>One must be from academic counselor/teacher </a:t>
            </a:r>
            <a:r>
              <a:rPr lang="en-US" sz="2800" dirty="0"/>
              <a:t>that can comment on your academic preparedness for university academic work</a:t>
            </a:r>
          </a:p>
          <a:p>
            <a:pPr lvl="1"/>
            <a:r>
              <a:rPr lang="en-US" sz="2800" dirty="0"/>
              <a:t>The other can be from an individual who can comment about your potential to succeed in college.</a:t>
            </a:r>
          </a:p>
          <a:p>
            <a:pPr marL="800100" lvl="1" indent="-3429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Recommenders </a:t>
            </a:r>
            <a:r>
              <a:rPr lang="en-US" sz="2800" b="1" dirty="0">
                <a:solidFill>
                  <a:srgbClr val="D2202E"/>
                </a:solidFill>
              </a:rPr>
              <a:t>cannot</a:t>
            </a:r>
            <a:r>
              <a:rPr lang="en-US" sz="2800" dirty="0"/>
              <a:t> be self or a family member.</a:t>
            </a:r>
          </a:p>
          <a:p>
            <a:pPr marL="457200" indent="-457200">
              <a:buFont typeface="Arial" panose="020B0604020202020204" pitchFamily="34" charset="0"/>
              <a:buChar char="•"/>
            </a:pPr>
            <a:r>
              <a:rPr lang="en-US" sz="2800" dirty="0"/>
              <a:t>You must include their names and email addresses on the application</a:t>
            </a:r>
          </a:p>
        </p:txBody>
      </p:sp>
      <p:sp>
        <p:nvSpPr>
          <p:cNvPr id="8" name="Oval 7">
            <a:extLst>
              <a:ext uri="{FF2B5EF4-FFF2-40B4-BE49-F238E27FC236}">
                <a16:creationId xmlns:a16="http://schemas.microsoft.com/office/drawing/2014/main" id="{94D567DC-0111-4E28-8B60-53EEBD2A2652}"/>
              </a:ext>
            </a:extLst>
          </p:cNvPr>
          <p:cNvSpPr/>
          <p:nvPr/>
        </p:nvSpPr>
        <p:spPr>
          <a:xfrm>
            <a:off x="1363852" y="2445423"/>
            <a:ext cx="413886" cy="394636"/>
          </a:xfrm>
          <a:prstGeom prst="ellipse">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0" name="Oval 9">
            <a:extLst>
              <a:ext uri="{FF2B5EF4-FFF2-40B4-BE49-F238E27FC236}">
                <a16:creationId xmlns:a16="http://schemas.microsoft.com/office/drawing/2014/main" id="{BE45C694-25C4-4A57-8A82-856AFC64704E}"/>
              </a:ext>
            </a:extLst>
          </p:cNvPr>
          <p:cNvSpPr/>
          <p:nvPr/>
        </p:nvSpPr>
        <p:spPr>
          <a:xfrm>
            <a:off x="1363852" y="3700296"/>
            <a:ext cx="413886" cy="394636"/>
          </a:xfrm>
          <a:prstGeom prst="ellipse">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Tree>
    <p:extLst>
      <p:ext uri="{BB962C8B-B14F-4D97-AF65-F5344CB8AC3E}">
        <p14:creationId xmlns:p14="http://schemas.microsoft.com/office/powerpoint/2010/main" val="1778717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89EEEA-D2E9-4007-AE5B-2E9FCA916788}"/>
              </a:ext>
            </a:extLst>
          </p:cNvPr>
          <p:cNvPicPr>
            <a:picLocks noChangeAspect="1"/>
          </p:cNvPicPr>
          <p:nvPr/>
        </p:nvPicPr>
        <p:blipFill>
          <a:blip r:embed="rId3"/>
          <a:stretch>
            <a:fillRect/>
          </a:stretch>
        </p:blipFill>
        <p:spPr>
          <a:xfrm>
            <a:off x="0" y="0"/>
            <a:ext cx="12192000" cy="6857999"/>
          </a:xfrm>
          <a:prstGeom prst="rect">
            <a:avLst/>
          </a:prstGeom>
        </p:spPr>
      </p:pic>
      <p:sp>
        <p:nvSpPr>
          <p:cNvPr id="15" name="Rectangle 14">
            <a:extLst>
              <a:ext uri="{FF2B5EF4-FFF2-40B4-BE49-F238E27FC236}">
                <a16:creationId xmlns:a16="http://schemas.microsoft.com/office/drawing/2014/main" id="{35B4E866-681F-4203-AAF3-47C0E9580DA6}"/>
              </a:ext>
            </a:extLst>
          </p:cNvPr>
          <p:cNvSpPr/>
          <p:nvPr/>
        </p:nvSpPr>
        <p:spPr>
          <a:xfrm>
            <a:off x="699715" y="286246"/>
            <a:ext cx="10869433" cy="6281531"/>
          </a:xfrm>
          <a:prstGeom prst="rect">
            <a:avLst/>
          </a:prstGeom>
          <a:solidFill>
            <a:schemeClr val="bg1">
              <a:alpha val="90000"/>
            </a:schemeClr>
          </a:solidFill>
          <a:ln w="28575">
            <a:solidFill>
              <a:srgbClr val="D9D9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dirty="0"/>
              <a:t>Human resources slide 1</a:t>
            </a:r>
          </a:p>
        </p:txBody>
      </p:sp>
      <p:sp>
        <p:nvSpPr>
          <p:cNvPr id="9" name="Rectangle 8">
            <a:extLst>
              <a:ext uri="{FF2B5EF4-FFF2-40B4-BE49-F238E27FC236}">
                <a16:creationId xmlns:a16="http://schemas.microsoft.com/office/drawing/2014/main" id="{07B02B4C-124E-4E52-8D7E-82477CAAA136}"/>
              </a:ext>
            </a:extLst>
          </p:cNvPr>
          <p:cNvSpPr/>
          <p:nvPr/>
        </p:nvSpPr>
        <p:spPr>
          <a:xfrm>
            <a:off x="1363852" y="861157"/>
            <a:ext cx="12192000" cy="615553"/>
          </a:xfrm>
          <a:prstGeom prst="rect">
            <a:avLst/>
          </a:prstGeom>
        </p:spPr>
        <p:txBody>
          <a:bodyPr wrap="square" lIns="0" tIns="0" rIns="0" bIns="0">
            <a:spAutoFit/>
          </a:bodyPr>
          <a:lstStyle/>
          <a:p>
            <a:pPr>
              <a:spcAft>
                <a:spcPts val="600"/>
              </a:spcAft>
            </a:pPr>
            <a:r>
              <a:rPr lang="en-US" sz="4000" b="1" dirty="0">
                <a:solidFill>
                  <a:srgbClr val="D2202E"/>
                </a:solidFill>
                <a:cs typeface="Segoe UI" panose="020B0502040204020203" pitchFamily="34" charset="0"/>
              </a:rPr>
              <a:t>Materials you’ll need to apply to EOP</a:t>
            </a:r>
          </a:p>
        </p:txBody>
      </p:sp>
      <p:sp>
        <p:nvSpPr>
          <p:cNvPr id="4" name="Rectangle 3">
            <a:extLst>
              <a:ext uri="{FF2B5EF4-FFF2-40B4-BE49-F238E27FC236}">
                <a16:creationId xmlns:a16="http://schemas.microsoft.com/office/drawing/2014/main" id="{A3B1CF20-9BC8-4EAA-89C1-0137792942BA}"/>
              </a:ext>
            </a:extLst>
          </p:cNvPr>
          <p:cNvSpPr/>
          <p:nvPr/>
        </p:nvSpPr>
        <p:spPr>
          <a:xfrm>
            <a:off x="1023212" y="1704816"/>
            <a:ext cx="5210612" cy="461665"/>
          </a:xfrm>
          <a:prstGeom prst="rect">
            <a:avLst/>
          </a:prstGeom>
        </p:spPr>
        <p:txBody>
          <a:bodyPr wrap="square">
            <a:spAutoFit/>
          </a:bodyPr>
          <a:lstStyle/>
          <a:p>
            <a:endParaRPr lang="en-US" sz="2400" b="0" i="0" dirty="0">
              <a:solidFill>
                <a:srgbClr val="333333"/>
              </a:solidFill>
              <a:effectLst/>
              <a:latin typeface="ScalaSans"/>
            </a:endParaRPr>
          </a:p>
        </p:txBody>
      </p:sp>
      <p:sp>
        <p:nvSpPr>
          <p:cNvPr id="14" name="Rectangle 13">
            <a:extLst>
              <a:ext uri="{FF2B5EF4-FFF2-40B4-BE49-F238E27FC236}">
                <a16:creationId xmlns:a16="http://schemas.microsoft.com/office/drawing/2014/main" id="{91DCF05A-AA93-4887-A0A3-D2FA3B6C097A}"/>
              </a:ext>
            </a:extLst>
          </p:cNvPr>
          <p:cNvSpPr/>
          <p:nvPr/>
        </p:nvSpPr>
        <p:spPr>
          <a:xfrm>
            <a:off x="1286855" y="1856515"/>
            <a:ext cx="9695151" cy="5262979"/>
          </a:xfrm>
          <a:prstGeom prst="rect">
            <a:avLst/>
          </a:prstGeom>
        </p:spPr>
        <p:txBody>
          <a:bodyPr wrap="square" anchor="t">
            <a:spAutoFit/>
          </a:bodyPr>
          <a:lstStyle/>
          <a:p>
            <a:pPr marL="342900" indent="-342900">
              <a:buFont typeface="Arial" panose="020B0604020202020204" pitchFamily="34" charset="0"/>
              <a:buChar char="•"/>
            </a:pPr>
            <a:r>
              <a:rPr lang="en-US" sz="2800" b="1" dirty="0">
                <a:solidFill>
                  <a:srgbClr val="D2202E"/>
                </a:solidFill>
              </a:rPr>
              <a:t>Family Information including</a:t>
            </a:r>
          </a:p>
          <a:p>
            <a:pPr marL="800100" lvl="1" indent="-342900">
              <a:buFont typeface="Arial" panose="020B0604020202020204" pitchFamily="34" charset="0"/>
              <a:buChar char="•"/>
            </a:pPr>
            <a:r>
              <a:rPr lang="en-US" sz="2800" dirty="0"/>
              <a:t>Participation in public assistance programs and other publicly funded programs</a:t>
            </a:r>
            <a:endParaRPr lang="en-US" sz="2800" dirty="0">
              <a:cs typeface="Calibri"/>
            </a:endParaRPr>
          </a:p>
          <a:p>
            <a:pPr marL="800100" lvl="1" indent="-342900">
              <a:buFont typeface="Arial" panose="020B0604020202020204" pitchFamily="34" charset="0"/>
              <a:buChar char="•"/>
            </a:pPr>
            <a:r>
              <a:rPr lang="en-US" sz="2800" dirty="0"/>
              <a:t>Siblings educational information</a:t>
            </a:r>
          </a:p>
          <a:p>
            <a:pPr marL="800100" lvl="1" indent="-342900">
              <a:buFont typeface="Arial" panose="020B0604020202020204" pitchFamily="34" charset="0"/>
              <a:buChar char="•"/>
            </a:pPr>
            <a:r>
              <a:rPr lang="en-US" sz="2800" dirty="0"/>
              <a:t>Household size</a:t>
            </a:r>
          </a:p>
          <a:p>
            <a:pPr marL="342900" indent="-342900">
              <a:buFont typeface="Arial" panose="020B0604020202020204" pitchFamily="34" charset="0"/>
              <a:buChar char="•"/>
            </a:pPr>
            <a:r>
              <a:rPr lang="en-US" sz="2800" b="1" dirty="0">
                <a:solidFill>
                  <a:srgbClr val="D2202E"/>
                </a:solidFill>
              </a:rPr>
              <a:t>Parent/Guardian Information</a:t>
            </a:r>
          </a:p>
          <a:p>
            <a:pPr marL="800100" lvl="1" indent="-342900">
              <a:buFont typeface="Arial" panose="020B0604020202020204" pitchFamily="34" charset="0"/>
              <a:buChar char="•"/>
            </a:pPr>
            <a:r>
              <a:rPr lang="en-US" sz="2800" dirty="0"/>
              <a:t>Occupation information for at least one parent/guardian</a:t>
            </a:r>
          </a:p>
          <a:p>
            <a:pPr marL="800100" lvl="1" indent="-342900">
              <a:buFont typeface="Arial" panose="020B0604020202020204" pitchFamily="34" charset="0"/>
              <a:buChar char="•"/>
            </a:pPr>
            <a:r>
              <a:rPr lang="en-US" sz="2800" dirty="0"/>
              <a:t>Estimated and actual income for this and last year</a:t>
            </a:r>
          </a:p>
          <a:p>
            <a:pPr marL="800100" lvl="1" indent="-342900">
              <a:buFont typeface="Arial" panose="020B0604020202020204" pitchFamily="34" charset="0"/>
              <a:buChar char="•"/>
            </a:pPr>
            <a:r>
              <a:rPr lang="en-US" sz="2800" dirty="0"/>
              <a:t>Household size</a:t>
            </a:r>
            <a:br>
              <a:rPr lang="en-US" sz="2800" dirty="0"/>
            </a:br>
            <a:endParaRPr lang="en-US" sz="2800" dirty="0"/>
          </a:p>
          <a:p>
            <a:r>
              <a:rPr lang="en-US" sz="2800" dirty="0"/>
              <a:t>Prepare to answer some autobiographical questions </a:t>
            </a:r>
          </a:p>
          <a:p>
            <a:pPr marL="800100" lvl="1" indent="-342900">
              <a:buFont typeface="Arial" panose="020B0604020202020204" pitchFamily="34" charset="0"/>
              <a:buChar char="•"/>
            </a:pPr>
            <a:endParaRPr lang="en-US" sz="2800" dirty="0"/>
          </a:p>
        </p:txBody>
      </p:sp>
    </p:spTree>
    <p:extLst>
      <p:ext uri="{BB962C8B-B14F-4D97-AF65-F5344CB8AC3E}">
        <p14:creationId xmlns:p14="http://schemas.microsoft.com/office/powerpoint/2010/main" val="157173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4" descr="basic-needs-initiative">
            <a:extLst>
              <a:ext uri="{FF2B5EF4-FFF2-40B4-BE49-F238E27FC236}">
                <a16:creationId xmlns:a16="http://schemas.microsoft.com/office/drawing/2014/main" id="{0EAE6BB7-365D-4910-B1AC-69AA8F0339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980" r="2761" b="19319"/>
          <a:stretch/>
        </p:blipFill>
        <p:spPr bwMode="auto">
          <a:xfrm>
            <a:off x="0" y="1586203"/>
            <a:ext cx="12192000" cy="543871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p:spPr>
        <p:txBody>
          <a:bodyPr/>
          <a:lstStyle/>
          <a:p>
            <a:r>
              <a:rPr lang="en-US" dirty="0"/>
              <a:t>Human resources slide 1</a:t>
            </a:r>
          </a:p>
        </p:txBody>
      </p:sp>
      <p:sp>
        <p:nvSpPr>
          <p:cNvPr id="10" name="Rectangle 9">
            <a:extLst>
              <a:ext uri="{FF2B5EF4-FFF2-40B4-BE49-F238E27FC236}">
                <a16:creationId xmlns:a16="http://schemas.microsoft.com/office/drawing/2014/main" id="{6ED3CB8F-7814-46ED-BCBF-7AF7C133423B}"/>
              </a:ext>
            </a:extLst>
          </p:cNvPr>
          <p:cNvSpPr/>
          <p:nvPr/>
        </p:nvSpPr>
        <p:spPr>
          <a:xfrm>
            <a:off x="2339855" y="970650"/>
            <a:ext cx="10813143" cy="615553"/>
          </a:xfrm>
          <a:prstGeom prst="rect">
            <a:avLst/>
          </a:prstGeom>
        </p:spPr>
        <p:txBody>
          <a:bodyPr wrap="square" lIns="0" tIns="0" rIns="0" bIns="0">
            <a:spAutoFit/>
          </a:bodyPr>
          <a:lstStyle/>
          <a:p>
            <a:pPr>
              <a:spcAft>
                <a:spcPts val="600"/>
              </a:spcAft>
            </a:pPr>
            <a:r>
              <a:rPr lang="en-US" sz="4000" b="1" dirty="0">
                <a:cs typeface="Segoe UI" panose="020B0502040204020203" pitchFamily="34" charset="0"/>
              </a:rPr>
              <a:t>Completing Your Transfer Application</a:t>
            </a:r>
          </a:p>
        </p:txBody>
      </p:sp>
      <p:sp>
        <p:nvSpPr>
          <p:cNvPr id="12" name="Rectangle 11">
            <a:extLst>
              <a:ext uri="{FF2B5EF4-FFF2-40B4-BE49-F238E27FC236}">
                <a16:creationId xmlns:a16="http://schemas.microsoft.com/office/drawing/2014/main" id="{09786856-E799-49F3-BDAB-9FA97BB7C533}"/>
              </a:ext>
            </a:extLst>
          </p:cNvPr>
          <p:cNvSpPr/>
          <p:nvPr/>
        </p:nvSpPr>
        <p:spPr>
          <a:xfrm>
            <a:off x="0" y="6702345"/>
            <a:ext cx="12192000" cy="322570"/>
          </a:xfrm>
          <a:prstGeom prst="rect">
            <a:avLst/>
          </a:prstGeom>
          <a:solidFill>
            <a:srgbClr val="D2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6" descr="Cal State Apply Logo">
            <a:extLst>
              <a:ext uri="{FF2B5EF4-FFF2-40B4-BE49-F238E27FC236}">
                <a16:creationId xmlns:a16="http://schemas.microsoft.com/office/drawing/2014/main" id="{F84BB5CA-F06D-4D5D-9624-B3FDB51C01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171" y="407283"/>
            <a:ext cx="2264229" cy="321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3308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668227_Human resources, from 24Slides_SL_V1" id="{617D8675-87EA-4E65-899C-EC1AA060F43B}" vid="{A0FF6A7D-4118-4569-8B1F-1CBD407F0755}"/>
    </a:ext>
  </a:extLst>
</a:theme>
</file>

<file path=ppt/theme/theme2.xml><?xml version="1.0" encoding="utf-8"?>
<a:theme xmlns:a="http://schemas.openxmlformats.org/drawingml/2006/main" name="Office Theme">
  <a:themeElements>
    <a:clrScheme name="Custom 13">
      <a:dk1>
        <a:srgbClr val="000000"/>
      </a:dk1>
      <a:lt1>
        <a:srgbClr val="FFFFFF"/>
      </a:lt1>
      <a:dk2>
        <a:srgbClr val="CC0B2A"/>
      </a:dk2>
      <a:lt2>
        <a:srgbClr val="57517B"/>
      </a:lt2>
      <a:accent1>
        <a:srgbClr val="677E38"/>
      </a:accent1>
      <a:accent2>
        <a:srgbClr val="767679"/>
      </a:accent2>
      <a:accent3>
        <a:srgbClr val="EBA900"/>
      </a:accent3>
      <a:accent4>
        <a:srgbClr val="881C40"/>
      </a:accent4>
      <a:accent5>
        <a:srgbClr val="00574A"/>
      </a:accent5>
      <a:accent6>
        <a:srgbClr val="245E90"/>
      </a:accent6>
      <a:hlink>
        <a:srgbClr val="3BAEE5"/>
      </a:hlink>
      <a:folHlink>
        <a:srgbClr val="767679"/>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u-powerpoint-82" id="{455F56FF-9ED6-8B40-97CE-B75490310203}" vid="{DF8EC817-F731-E044-AA4C-F6A28AEFFF1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9AD47BA573D25459A4A8AE109993D5A" ma:contentTypeVersion="1" ma:contentTypeDescription="Create a new document." ma:contentTypeScope="" ma:versionID="da963e4432c3763bb139161ad6426bc3">
  <xsd:schema xmlns:xsd="http://www.w3.org/2001/XMLSchema" xmlns:xs="http://www.w3.org/2001/XMLSchema" xmlns:p="http://schemas.microsoft.com/office/2006/metadata/properties" xmlns:ns1="http://schemas.microsoft.com/sharepoint/v3" xmlns:ns2="30355ef0-b855-4ebb-a92a-a6c79f7573fd" targetNamespace="http://schemas.microsoft.com/office/2006/metadata/properties" ma:root="true" ma:fieldsID="62b82f28b760c982ce9f62e2377084eb" ns1:_="" ns2:_="">
    <xsd:import namespace="http://schemas.microsoft.com/sharepoint/v3"/>
    <xsd:import namespace="30355ef0-b855-4ebb-a92a-a6c79f7573fd"/>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0355ef0-b855-4ebb-a92a-a6c79f7573f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30355ef0-b855-4ebb-a92a-a6c79f7573fd">
      <UserInfo>
        <DisplayName/>
        <AccountId xsi:nil="true"/>
        <AccountType/>
      </UserInfo>
    </SharedWithUsers>
    <PublishingExpirationDate xmlns="http://schemas.microsoft.com/sharepoint/v3" xsi:nil="true"/>
    <PublishingStartDate xmlns="http://schemas.microsoft.com/sharepoint/v3" xsi:nil="true"/>
    <_dlc_DocId xmlns="30355ef0-b855-4ebb-a92a-a6c79f7573fd" xsi:nil="true"/>
    <_dlc_DocIdPersistId xmlns="30355ef0-b855-4ebb-a92a-a6c79f7573fd">true</_dlc_DocIdPersistId>
    <_dlc_DocIdUrl xmlns="30355ef0-b855-4ebb-a92a-a6c79f7573fd">
      <Url xsi:nil="true"/>
      <Description xsi:nil="true"/>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file>

<file path=customXml/itemProps1.xml><?xml version="1.0" encoding="utf-8"?>
<ds:datastoreItem xmlns:ds="http://schemas.openxmlformats.org/officeDocument/2006/customXml" ds:itemID="{5B87328E-E6A7-4745-AA8F-A4CF5858115B}"/>
</file>

<file path=customXml/itemProps2.xml><?xml version="1.0" encoding="utf-8"?>
<ds:datastoreItem xmlns:ds="http://schemas.openxmlformats.org/officeDocument/2006/customXml" ds:itemID="{9043F418-8757-4A9C-9AAF-2EFD75A2BEFB}">
  <ds:schemaRefs>
    <ds:schemaRef ds:uri="http://www.w3.org/XML/1998/namespace"/>
    <ds:schemaRef ds:uri="http://purl.org/dc/elements/1.1/"/>
    <ds:schemaRef ds:uri="http://purl.org/dc/terms/"/>
    <ds:schemaRef ds:uri="http://schemas.openxmlformats.org/package/2006/metadata/core-properties"/>
    <ds:schemaRef ds:uri="http://schemas.microsoft.com/office/2006/metadata/properties"/>
    <ds:schemaRef ds:uri="http://schemas.microsoft.com/office/2006/documentManagement/types"/>
    <ds:schemaRef ds:uri="http://purl.org/dc/dcmitype/"/>
    <ds:schemaRef ds:uri="http://schemas.microsoft.com/office/infopath/2007/PartnerControls"/>
    <ds:schemaRef ds:uri="30355ef0-b855-4ebb-a92a-a6c79f7573fd"/>
    <ds:schemaRef ds:uri="http://schemas.microsoft.com/sharepoint/v3"/>
    <ds:schemaRef ds:uri="07129734-f986-47f7-a6cf-3f56d8ed324a"/>
    <ds:schemaRef ds:uri="63e23dec-0131-4259-8870-876aa269c169"/>
  </ds:schemaRefs>
</ds:datastoreItem>
</file>

<file path=customXml/itemProps3.xml><?xml version="1.0" encoding="utf-8"?>
<ds:datastoreItem xmlns:ds="http://schemas.openxmlformats.org/officeDocument/2006/customXml" ds:itemID="{C9C8C966-778B-43A2-9BDE-D67CABE9D324}">
  <ds:schemaRefs>
    <ds:schemaRef ds:uri="http://schemas.microsoft.com/sharepoint/v3/contenttype/forms"/>
  </ds:schemaRefs>
</ds:datastoreItem>
</file>

<file path=customXml/itemProps4.xml><?xml version="1.0" encoding="utf-8"?>
<ds:datastoreItem xmlns:ds="http://schemas.openxmlformats.org/officeDocument/2006/customXml" ds:itemID="{AC8A0A23-4296-4AC7-BEF9-59C7261FDBA5}"/>
</file>

<file path=docProps/app.xml><?xml version="1.0" encoding="utf-8"?>
<Properties xmlns="http://schemas.openxmlformats.org/officeDocument/2006/extended-properties" xmlns:vt="http://schemas.openxmlformats.org/officeDocument/2006/docPropsVTypes">
  <TotalTime>0</TotalTime>
  <Words>5841</Words>
  <Application>Microsoft Office PowerPoint</Application>
  <PresentationFormat>Widescreen</PresentationFormat>
  <Paragraphs>563</Paragraphs>
  <Slides>62</Slides>
  <Notes>59</Notes>
  <HiddenSlides>0</HiddenSlides>
  <MMClips>0</MMClips>
  <ScaleCrop>false</ScaleCrop>
  <HeadingPairs>
    <vt:vector size="4" baseType="variant">
      <vt:variant>
        <vt:lpstr>Theme</vt:lpstr>
      </vt:variant>
      <vt:variant>
        <vt:i4>2</vt:i4>
      </vt:variant>
      <vt:variant>
        <vt:lpstr>Slide Titles</vt:lpstr>
      </vt:variant>
      <vt:variant>
        <vt:i4>62</vt:i4>
      </vt:variant>
    </vt:vector>
  </HeadingPairs>
  <TitlesOfParts>
    <vt:vector size="64" baseType="lpstr">
      <vt:lpstr>Office Theme</vt:lpstr>
      <vt:lpstr>Office Theme</vt:lpstr>
      <vt:lpstr>Human resources slide 1</vt:lpstr>
      <vt:lpstr>Human resources slide 1</vt:lpstr>
      <vt:lpstr>Human resources slide 1</vt:lpstr>
      <vt:lpstr>Human resources slide 1</vt:lpstr>
      <vt:lpstr>Human resources slide 1</vt:lpstr>
      <vt:lpstr>Human resources slide 1</vt:lpstr>
      <vt:lpstr>Human resources slide 1</vt:lpstr>
      <vt:lpstr>Human resources slide 1</vt:lpstr>
      <vt:lpstr>Human resources slide 1</vt:lpstr>
      <vt:lpstr>Human resources slide 1</vt:lpstr>
      <vt:lpstr>Human resources slide 1</vt:lpstr>
      <vt:lpstr>Human resources slide 1</vt:lpstr>
      <vt:lpstr>Human resources slide 1</vt:lpstr>
      <vt:lpstr>Human resources slide 1</vt:lpstr>
      <vt:lpstr>Human resources slide 1</vt:lpstr>
      <vt:lpstr>Human resources slide 1</vt:lpstr>
      <vt:lpstr>Human resources slide 1</vt:lpstr>
      <vt:lpstr>Human resources slide 1</vt:lpstr>
      <vt:lpstr>PowerPoint Presentation</vt:lpstr>
      <vt:lpstr>Human resources slide 1</vt:lpstr>
      <vt:lpstr>Human resources slide 1</vt:lpstr>
      <vt:lpstr>ADT – Dissimilar Program Associate Degree for Transfer Major and Campus Search | CSU (calstate.edu) </vt:lpstr>
      <vt:lpstr>Human resources slide 1</vt:lpstr>
      <vt:lpstr>Human resources slide 1</vt:lpstr>
      <vt:lpstr>Human resources slide 1</vt:lpstr>
      <vt:lpstr>Human resources slide 1</vt:lpstr>
      <vt:lpstr>Human resources slide 1</vt:lpstr>
      <vt:lpstr>Human resources slide 1</vt:lpstr>
      <vt:lpstr>Human resources slide 1</vt:lpstr>
      <vt:lpstr>Human resources slide 1</vt:lpstr>
      <vt:lpstr>Human resources slide 1</vt:lpstr>
      <vt:lpstr>Human resources slide 1</vt:lpstr>
      <vt:lpstr>Human resources slide 1</vt:lpstr>
      <vt:lpstr>Human resources slide 1</vt:lpstr>
      <vt:lpstr>Human resources slide 1</vt:lpstr>
      <vt:lpstr>Human resources slide 1</vt:lpstr>
      <vt:lpstr>Human resources slide 1</vt:lpstr>
      <vt:lpstr>Human resources slide 1</vt:lpstr>
      <vt:lpstr>Human resources slide 1</vt:lpstr>
      <vt:lpstr>Human resources slide 1</vt:lpstr>
      <vt:lpstr>Human resources slide 1</vt:lpstr>
      <vt:lpstr>Human resources slide 1</vt:lpstr>
      <vt:lpstr>Human resources slide 1</vt:lpstr>
      <vt:lpstr>Human resources slide 1</vt:lpstr>
      <vt:lpstr>Human resources slide 1</vt:lpstr>
      <vt:lpstr>Human resources slide 1</vt:lpstr>
      <vt:lpstr>Human resources slide 1</vt:lpstr>
      <vt:lpstr>PowerPoint Presentation</vt:lpstr>
      <vt:lpstr>Human resources slide 1</vt:lpstr>
      <vt:lpstr>Human resources slide 1</vt:lpstr>
      <vt:lpstr>Human resources slide 1</vt:lpstr>
      <vt:lpstr>Human resources slide 1</vt:lpstr>
      <vt:lpstr>PowerPoint Presentation</vt:lpstr>
      <vt:lpstr>Human resources slide 1</vt:lpstr>
      <vt:lpstr>Human resources slide 1</vt:lpstr>
      <vt:lpstr>Human resources slide 1</vt:lpstr>
      <vt:lpstr>Human resources slide 1</vt:lpstr>
      <vt:lpstr>Human resources slide 1</vt:lpstr>
      <vt:lpstr>Human resources slide 1</vt:lpstr>
      <vt:lpstr>Human resources slide 1</vt:lpstr>
      <vt:lpstr>Human resources slide 1</vt:lpstr>
      <vt:lpstr>Human resources slide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resources slide 1</dc:title>
  <dc:creator/>
  <cp:lastModifiedBy/>
  <cp:revision>425</cp:revision>
  <dcterms:created xsi:type="dcterms:W3CDTF">2020-03-12T17:24:13Z</dcterms:created>
  <dcterms:modified xsi:type="dcterms:W3CDTF">2024-10-10T22:28:45Z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0x010100E9AD47BA573D25459A4A8AE109993D5A</vt:lpwstr>
  </property>
  <property fmtid="{D5CDD505-2E9C-101B-9397-08002B2CF9AE}" pid="3" name="xd_Signature">
    <vt:bool>false</vt:bool>
  </property>
  <property fmtid="{D5CDD505-2E9C-101B-9397-08002B2CF9AE}" pid="4" name="xd_ProgID">
    <vt:lpwstr/>
  </property>
  <property fmtid="{D5CDD505-2E9C-101B-9397-08002B2CF9AE}" pid="5" name="TemplateUrl">
    <vt:lpwstr/>
  </property>
  <property fmtid="{D5CDD505-2E9C-101B-9397-08002B2CF9AE}" pid="6" name="ComplianceAssetId">
    <vt:lpwstr/>
  </property>
</Properties>
</file>