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7019925" cy="9305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C0C0C0"/>
    <a:srgbClr val="0400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014" y="3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r>
              <a:rPr lang="en-US"/>
              <a:t>Item #7</a:t>
            </a:r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275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0788"/>
            <a:ext cx="304165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275" y="8840788"/>
            <a:ext cx="304165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fld id="{52A80C9E-A7B6-4E4E-8F81-D2181C38F2B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Item #7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190750" y="685800"/>
            <a:ext cx="26289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2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392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0C2C1E3-3BE9-4B6F-BC56-45F8714F972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Item #7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4C07BD-5A71-4443-B164-A7B625FBB6B9}" type="slidenum">
              <a:rPr lang="en-US"/>
              <a:pPr/>
              <a:t>1</a:t>
            </a:fld>
            <a:endParaRPr lang="en-US"/>
          </a:p>
        </p:txBody>
      </p:sp>
      <p:sp>
        <p:nvSpPr>
          <p:cNvPr id="133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7394E-B2C9-40D4-87BB-4D1E4D79F7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151CC8-FC16-42D4-AB2F-E52783A3C2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CB7498-E461-4AF6-9C70-18FEA25617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DEEAF3-6B3D-40E4-939F-CB3E2F0754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417297-7B11-47E2-ACC2-340E744C54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0AF316-0D20-4DBB-BBA3-5CAB4A13DF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C659D1-AECD-4571-8A71-48A252D54B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8F60E6-A689-460C-B173-94E1D815AE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93BAA4-6371-474C-92FD-C74B994F5E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89F5CB-422F-4D2D-BDEB-DD5DE74B9D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7E013B-76DF-40FF-B1A7-59ACD2023C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15337C4-26DB-4D32-9DBB-0A7D1FE2E24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905000" y="3092450"/>
            <a:ext cx="1066800" cy="3270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82" name="Rectangle 134" descr="Newsprint"/>
          <p:cNvSpPr>
            <a:spLocks noChangeArrowheads="1"/>
          </p:cNvSpPr>
          <p:nvPr/>
        </p:nvSpPr>
        <p:spPr bwMode="auto">
          <a:xfrm>
            <a:off x="5257800" y="1981200"/>
            <a:ext cx="1295400" cy="14478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70" name="Rectangle 122"/>
          <p:cNvSpPr>
            <a:spLocks noChangeArrowheads="1"/>
          </p:cNvSpPr>
          <p:nvPr/>
        </p:nvSpPr>
        <p:spPr bwMode="auto">
          <a:xfrm>
            <a:off x="3429000" y="4662488"/>
            <a:ext cx="1438275" cy="609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62050" y="3581400"/>
            <a:ext cx="1676400" cy="685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066800" y="3657600"/>
            <a:ext cx="1828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/>
              <a:t>Campus-approved proposal submitted to </a:t>
            </a:r>
            <a:br>
              <a:rPr lang="en-US" sz="800"/>
            </a:br>
            <a:r>
              <a:rPr lang="en-US" sz="800"/>
              <a:t>CO Academic Program Planning </a:t>
            </a:r>
            <a:br>
              <a:rPr lang="en-US" sz="800"/>
            </a:br>
            <a:r>
              <a:rPr lang="en-US" sz="800"/>
              <a:t>(APP)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4371975" y="7061200"/>
            <a:ext cx="847725" cy="904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4314825" y="7108825"/>
            <a:ext cx="9715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/>
              <a:t>APP submits proposal to CPEC for review and comment (may be submitted earlier)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1152525" y="4648200"/>
            <a:ext cx="16764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1143000" y="4752975"/>
            <a:ext cx="176212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/>
              <a:t>Identify external reviewers</a:t>
            </a:r>
            <a:br>
              <a:rPr lang="en-US" sz="800"/>
            </a:br>
            <a:r>
              <a:rPr lang="en-US" sz="800"/>
              <a:t>from DNP-/DPT-granting</a:t>
            </a:r>
            <a:br>
              <a:rPr lang="en-US" sz="800"/>
            </a:br>
            <a:r>
              <a:rPr lang="en-US" sz="800"/>
              <a:t>institutions to provide </a:t>
            </a:r>
            <a:br>
              <a:rPr lang="en-US" sz="800"/>
            </a:br>
            <a:r>
              <a:rPr lang="en-US" sz="800"/>
              <a:t>proposal reviews and CSU</a:t>
            </a:r>
            <a:br>
              <a:rPr lang="en-US" sz="800"/>
            </a:br>
            <a:r>
              <a:rPr lang="en-US" sz="800"/>
              <a:t>faculty from MSN-granted campuses to provide reviews</a:t>
            </a: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1905000" y="1981200"/>
            <a:ext cx="1066800" cy="4381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1828800" y="1981200"/>
            <a:ext cx="12192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/>
              <a:t>Proposal submitted to</a:t>
            </a:r>
            <a:br>
              <a:rPr lang="en-US" sz="800"/>
            </a:br>
            <a:r>
              <a:rPr lang="en-US" sz="800"/>
              <a:t>campus approval process</a:t>
            </a: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1228725" y="7315200"/>
            <a:ext cx="1514475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1076325" y="7391400"/>
            <a:ext cx="182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/>
              <a:t>APP synthesizes and augments completed reviews</a:t>
            </a:r>
          </a:p>
        </p:txBody>
      </p:sp>
      <p:sp>
        <p:nvSpPr>
          <p:cNvPr id="2089" name="Line 41"/>
          <p:cNvSpPr>
            <a:spLocks noChangeShapeType="1"/>
          </p:cNvSpPr>
          <p:nvPr/>
        </p:nvSpPr>
        <p:spPr bwMode="auto">
          <a:xfrm flipH="1">
            <a:off x="1981200" y="7791450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6" name="AutoShape 48"/>
          <p:cNvSpPr>
            <a:spLocks noChangeArrowheads="1"/>
          </p:cNvSpPr>
          <p:nvPr/>
        </p:nvSpPr>
        <p:spPr bwMode="auto">
          <a:xfrm>
            <a:off x="1457325" y="8077200"/>
            <a:ext cx="1066800" cy="762000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7" name="Text Box 49"/>
          <p:cNvSpPr txBox="1">
            <a:spLocks noChangeArrowheads="1"/>
          </p:cNvSpPr>
          <p:nvPr/>
        </p:nvSpPr>
        <p:spPr bwMode="auto">
          <a:xfrm>
            <a:off x="1609725" y="8229600"/>
            <a:ext cx="7620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/>
              <a:t>Proposal ready for CPEC**?</a:t>
            </a:r>
          </a:p>
        </p:txBody>
      </p:sp>
      <p:sp>
        <p:nvSpPr>
          <p:cNvPr id="2098" name="Text Box 50"/>
          <p:cNvSpPr txBox="1">
            <a:spLocks noChangeArrowheads="1"/>
          </p:cNvSpPr>
          <p:nvPr/>
        </p:nvSpPr>
        <p:spPr bwMode="auto">
          <a:xfrm>
            <a:off x="1219200" y="8458200"/>
            <a:ext cx="3810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NO</a:t>
            </a:r>
          </a:p>
        </p:txBody>
      </p:sp>
      <p:sp>
        <p:nvSpPr>
          <p:cNvPr id="2100" name="Text Box 52"/>
          <p:cNvSpPr txBox="1">
            <a:spLocks noChangeArrowheads="1"/>
          </p:cNvSpPr>
          <p:nvPr/>
        </p:nvSpPr>
        <p:spPr bwMode="auto">
          <a:xfrm>
            <a:off x="2438400" y="8458200"/>
            <a:ext cx="4572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YES</a:t>
            </a:r>
          </a:p>
        </p:txBody>
      </p:sp>
      <p:sp>
        <p:nvSpPr>
          <p:cNvPr id="2101" name="Line 53"/>
          <p:cNvSpPr>
            <a:spLocks noChangeShapeType="1"/>
          </p:cNvSpPr>
          <p:nvPr/>
        </p:nvSpPr>
        <p:spPr bwMode="auto">
          <a:xfrm flipH="1">
            <a:off x="1981200" y="70866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7" name="AutoShape 59"/>
          <p:cNvSpPr>
            <a:spLocks noChangeArrowheads="1"/>
          </p:cNvSpPr>
          <p:nvPr/>
        </p:nvSpPr>
        <p:spPr bwMode="auto">
          <a:xfrm>
            <a:off x="990600" y="76200"/>
            <a:ext cx="2971800" cy="438150"/>
          </a:xfrm>
          <a:prstGeom prst="flowChartTerminator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8" name="Text Box 60"/>
          <p:cNvSpPr txBox="1">
            <a:spLocks noChangeArrowheads="1"/>
          </p:cNvSpPr>
          <p:nvPr/>
        </p:nvSpPr>
        <p:spPr bwMode="auto">
          <a:xfrm>
            <a:off x="1143000" y="76200"/>
            <a:ext cx="28194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Campus seeks Board authorization to propose DNP/DPT program(s) within a specific time frame (program projection added to campus Academic Master Plan)</a:t>
            </a:r>
          </a:p>
        </p:txBody>
      </p:sp>
      <p:sp>
        <p:nvSpPr>
          <p:cNvPr id="2109" name="AutoShape 61"/>
          <p:cNvSpPr>
            <a:spLocks noChangeArrowheads="1"/>
          </p:cNvSpPr>
          <p:nvPr/>
        </p:nvSpPr>
        <p:spPr bwMode="auto">
          <a:xfrm>
            <a:off x="1905000" y="619125"/>
            <a:ext cx="1066800" cy="447675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0" name="Text Box 62"/>
          <p:cNvSpPr txBox="1">
            <a:spLocks noChangeArrowheads="1"/>
          </p:cNvSpPr>
          <p:nvPr/>
        </p:nvSpPr>
        <p:spPr bwMode="auto">
          <a:xfrm>
            <a:off x="2085975" y="676275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/>
              <a:t>Permission granted?</a:t>
            </a:r>
          </a:p>
        </p:txBody>
      </p:sp>
      <p:sp>
        <p:nvSpPr>
          <p:cNvPr id="2116" name="Text Box 68"/>
          <p:cNvSpPr txBox="1">
            <a:spLocks noChangeArrowheads="1"/>
          </p:cNvSpPr>
          <p:nvPr/>
        </p:nvSpPr>
        <p:spPr bwMode="auto">
          <a:xfrm>
            <a:off x="1209675" y="733425"/>
            <a:ext cx="4572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NO</a:t>
            </a:r>
          </a:p>
        </p:txBody>
      </p:sp>
      <p:sp>
        <p:nvSpPr>
          <p:cNvPr id="2117" name="Line 69"/>
          <p:cNvSpPr>
            <a:spLocks noChangeShapeType="1"/>
          </p:cNvSpPr>
          <p:nvPr/>
        </p:nvSpPr>
        <p:spPr bwMode="auto">
          <a:xfrm flipH="1" flipV="1">
            <a:off x="1600200" y="838200"/>
            <a:ext cx="31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18" name="AutoShape 70"/>
          <p:cNvSpPr>
            <a:spLocks noChangeArrowheads="1"/>
          </p:cNvSpPr>
          <p:nvPr/>
        </p:nvSpPr>
        <p:spPr bwMode="auto">
          <a:xfrm>
            <a:off x="1133475" y="733425"/>
            <a:ext cx="457200" cy="200025"/>
          </a:xfrm>
          <a:prstGeom prst="flowChartTerminator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1" name="Rectangle 73"/>
          <p:cNvSpPr>
            <a:spLocks noChangeArrowheads="1"/>
          </p:cNvSpPr>
          <p:nvPr/>
        </p:nvSpPr>
        <p:spPr bwMode="auto">
          <a:xfrm>
            <a:off x="180975" y="6400800"/>
            <a:ext cx="838200" cy="533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2" name="Text Box 74"/>
          <p:cNvSpPr txBox="1">
            <a:spLocks noChangeArrowheads="1"/>
          </p:cNvSpPr>
          <p:nvPr/>
        </p:nvSpPr>
        <p:spPr bwMode="auto">
          <a:xfrm>
            <a:off x="0" y="6477000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/>
              <a:t>Campus revises proposal</a:t>
            </a:r>
          </a:p>
        </p:txBody>
      </p:sp>
      <p:sp>
        <p:nvSpPr>
          <p:cNvPr id="2123" name="Line 75"/>
          <p:cNvSpPr>
            <a:spLocks noChangeShapeType="1"/>
          </p:cNvSpPr>
          <p:nvPr/>
        </p:nvSpPr>
        <p:spPr bwMode="auto">
          <a:xfrm flipV="1">
            <a:off x="609600" y="39624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29" name="Line 81"/>
          <p:cNvSpPr>
            <a:spLocks noChangeShapeType="1"/>
          </p:cNvSpPr>
          <p:nvPr/>
        </p:nvSpPr>
        <p:spPr bwMode="auto">
          <a:xfrm flipV="1">
            <a:off x="4810125" y="7953375"/>
            <a:ext cx="0" cy="50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4" name="Text Box 106"/>
          <p:cNvSpPr txBox="1">
            <a:spLocks noChangeArrowheads="1"/>
          </p:cNvSpPr>
          <p:nvPr/>
        </p:nvSpPr>
        <p:spPr bwMode="auto">
          <a:xfrm>
            <a:off x="4429125" y="6375400"/>
            <a:ext cx="7620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/>
              <a:t>CPEC reviews &amp; comments</a:t>
            </a:r>
          </a:p>
        </p:txBody>
      </p:sp>
      <p:sp>
        <p:nvSpPr>
          <p:cNvPr id="2155" name="Line 107"/>
          <p:cNvSpPr>
            <a:spLocks noChangeShapeType="1"/>
          </p:cNvSpPr>
          <p:nvPr/>
        </p:nvSpPr>
        <p:spPr bwMode="auto">
          <a:xfrm>
            <a:off x="4810125" y="683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6" name="Line 108"/>
          <p:cNvSpPr>
            <a:spLocks noChangeShapeType="1"/>
          </p:cNvSpPr>
          <p:nvPr/>
        </p:nvSpPr>
        <p:spPr bwMode="auto">
          <a:xfrm flipH="1">
            <a:off x="3886200" y="5857875"/>
            <a:ext cx="419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8" name="Rectangle 110"/>
          <p:cNvSpPr>
            <a:spLocks noChangeArrowheads="1"/>
          </p:cNvSpPr>
          <p:nvPr/>
        </p:nvSpPr>
        <p:spPr bwMode="auto">
          <a:xfrm>
            <a:off x="3438525" y="6381750"/>
            <a:ext cx="828675" cy="4667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62" name="Text Box 114"/>
          <p:cNvSpPr txBox="1">
            <a:spLocks noChangeArrowheads="1"/>
          </p:cNvSpPr>
          <p:nvPr/>
        </p:nvSpPr>
        <p:spPr bwMode="auto">
          <a:xfrm>
            <a:off x="3676650" y="5572125"/>
            <a:ext cx="819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/>
              <a:t>Changes advised</a:t>
            </a:r>
          </a:p>
        </p:txBody>
      </p:sp>
      <p:sp>
        <p:nvSpPr>
          <p:cNvPr id="2163" name="Line 115"/>
          <p:cNvSpPr>
            <a:spLocks noChangeShapeType="1"/>
          </p:cNvSpPr>
          <p:nvPr/>
        </p:nvSpPr>
        <p:spPr bwMode="auto">
          <a:xfrm flipH="1">
            <a:off x="5943600" y="5870575"/>
            <a:ext cx="9525" cy="377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64" name="Text Box 116"/>
          <p:cNvSpPr txBox="1">
            <a:spLocks noChangeArrowheads="1"/>
          </p:cNvSpPr>
          <p:nvPr/>
        </p:nvSpPr>
        <p:spPr bwMode="auto">
          <a:xfrm>
            <a:off x="5200650" y="5575300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    Approval recommended</a:t>
            </a:r>
          </a:p>
        </p:txBody>
      </p:sp>
      <p:sp>
        <p:nvSpPr>
          <p:cNvPr id="2171" name="Rectangle 123"/>
          <p:cNvSpPr>
            <a:spLocks noChangeArrowheads="1"/>
          </p:cNvSpPr>
          <p:nvPr/>
        </p:nvSpPr>
        <p:spPr bwMode="auto">
          <a:xfrm>
            <a:off x="5410200" y="6248400"/>
            <a:ext cx="1038225" cy="447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72" name="Text Box 124"/>
          <p:cNvSpPr txBox="1">
            <a:spLocks noChangeArrowheads="1"/>
          </p:cNvSpPr>
          <p:nvPr/>
        </p:nvSpPr>
        <p:spPr bwMode="auto">
          <a:xfrm>
            <a:off x="5362575" y="6248400"/>
            <a:ext cx="11430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/>
              <a:t>Chancellor notifies campus of final CSU approval</a:t>
            </a:r>
          </a:p>
        </p:txBody>
      </p:sp>
      <p:sp>
        <p:nvSpPr>
          <p:cNvPr id="2173" name="Line 125"/>
          <p:cNvSpPr>
            <a:spLocks noChangeShapeType="1"/>
          </p:cNvSpPr>
          <p:nvPr/>
        </p:nvSpPr>
        <p:spPr bwMode="auto">
          <a:xfrm flipH="1" flipV="1">
            <a:off x="6477000" y="7162800"/>
            <a:ext cx="1524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74" name="Rectangle 126"/>
          <p:cNvSpPr>
            <a:spLocks noChangeArrowheads="1"/>
          </p:cNvSpPr>
          <p:nvPr/>
        </p:nvSpPr>
        <p:spPr bwMode="auto">
          <a:xfrm>
            <a:off x="5410200" y="2384425"/>
            <a:ext cx="990600" cy="252413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77" name="Text Box 129"/>
          <p:cNvSpPr txBox="1">
            <a:spLocks noChangeArrowheads="1"/>
          </p:cNvSpPr>
          <p:nvPr/>
        </p:nvSpPr>
        <p:spPr bwMode="auto">
          <a:xfrm>
            <a:off x="5638800" y="2384425"/>
            <a:ext cx="609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b="1"/>
              <a:t>Campus</a:t>
            </a:r>
          </a:p>
        </p:txBody>
      </p:sp>
      <p:sp>
        <p:nvSpPr>
          <p:cNvPr id="2180" name="Rectangle 132"/>
          <p:cNvSpPr>
            <a:spLocks noChangeArrowheads="1"/>
          </p:cNvSpPr>
          <p:nvPr/>
        </p:nvSpPr>
        <p:spPr bwMode="auto">
          <a:xfrm>
            <a:off x="5400675" y="2765425"/>
            <a:ext cx="1000125" cy="43497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81" name="Text Box 133"/>
          <p:cNvSpPr txBox="1">
            <a:spLocks noChangeArrowheads="1"/>
          </p:cNvSpPr>
          <p:nvPr/>
        </p:nvSpPr>
        <p:spPr bwMode="auto">
          <a:xfrm>
            <a:off x="5486400" y="2819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 b="1"/>
              <a:t>Non-Campus Entities</a:t>
            </a:r>
          </a:p>
        </p:txBody>
      </p:sp>
      <p:sp>
        <p:nvSpPr>
          <p:cNvPr id="2183" name="Text Box 135"/>
          <p:cNvSpPr txBox="1">
            <a:spLocks noChangeArrowheads="1"/>
          </p:cNvSpPr>
          <p:nvPr/>
        </p:nvSpPr>
        <p:spPr bwMode="auto">
          <a:xfrm>
            <a:off x="5562600" y="2079625"/>
            <a:ext cx="685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/>
              <a:t>Key</a:t>
            </a:r>
          </a:p>
        </p:txBody>
      </p:sp>
      <p:sp>
        <p:nvSpPr>
          <p:cNvPr id="2184" name="Text Box 136"/>
          <p:cNvSpPr txBox="1">
            <a:spLocks noChangeArrowheads="1"/>
          </p:cNvSpPr>
          <p:nvPr/>
        </p:nvSpPr>
        <p:spPr bwMode="auto">
          <a:xfrm>
            <a:off x="4191000" y="288925"/>
            <a:ext cx="2514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>
                <a:latin typeface="Arial Narrow" pitchFamily="34" charset="0"/>
              </a:rPr>
              <a:t>CSU Independent  </a:t>
            </a:r>
            <a:br>
              <a:rPr lang="en-US" sz="2000" b="1">
                <a:latin typeface="Arial Narrow" pitchFamily="34" charset="0"/>
              </a:rPr>
            </a:br>
            <a:r>
              <a:rPr lang="en-US" sz="2000" b="1">
                <a:latin typeface="Arial Narrow" pitchFamily="34" charset="0"/>
              </a:rPr>
              <a:t>DNP &amp; DPT Proposal Review Process</a:t>
            </a:r>
          </a:p>
        </p:txBody>
      </p:sp>
      <p:sp>
        <p:nvSpPr>
          <p:cNvPr id="2185" name="Text Box 137"/>
          <p:cNvSpPr txBox="1">
            <a:spLocks noChangeArrowheads="1"/>
          </p:cNvSpPr>
          <p:nvPr/>
        </p:nvSpPr>
        <p:spPr bwMode="auto">
          <a:xfrm>
            <a:off x="161925" y="8763000"/>
            <a:ext cx="1590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Academic Program Planning 11/10/10</a:t>
            </a:r>
          </a:p>
        </p:txBody>
      </p:sp>
      <p:sp>
        <p:nvSpPr>
          <p:cNvPr id="2186" name="Line 138"/>
          <p:cNvSpPr>
            <a:spLocks noChangeShapeType="1"/>
          </p:cNvSpPr>
          <p:nvPr/>
        </p:nvSpPr>
        <p:spPr bwMode="auto">
          <a:xfrm>
            <a:off x="5238750" y="5861050"/>
            <a:ext cx="714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96" name="Line 148"/>
          <p:cNvSpPr>
            <a:spLocks noChangeShapeType="1"/>
          </p:cNvSpPr>
          <p:nvPr/>
        </p:nvSpPr>
        <p:spPr bwMode="auto">
          <a:xfrm>
            <a:off x="4781550" y="6200775"/>
            <a:ext cx="0" cy="200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98" name="Text Box 150"/>
          <p:cNvSpPr txBox="1">
            <a:spLocks noChangeArrowheads="1"/>
          </p:cNvSpPr>
          <p:nvPr/>
        </p:nvSpPr>
        <p:spPr bwMode="auto">
          <a:xfrm>
            <a:off x="3352800" y="6391275"/>
            <a:ext cx="9906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/>
              <a:t>Campus revises  &amp; resubmits proposal to APP</a:t>
            </a:r>
          </a:p>
        </p:txBody>
      </p:sp>
      <p:sp>
        <p:nvSpPr>
          <p:cNvPr id="2201" name="Line 153"/>
          <p:cNvSpPr>
            <a:spLocks noChangeShapeType="1"/>
          </p:cNvSpPr>
          <p:nvPr/>
        </p:nvSpPr>
        <p:spPr bwMode="auto">
          <a:xfrm flipH="1">
            <a:off x="3886200" y="68484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04" name="Line 156"/>
          <p:cNvSpPr>
            <a:spLocks noChangeShapeType="1"/>
          </p:cNvSpPr>
          <p:nvPr/>
        </p:nvSpPr>
        <p:spPr bwMode="auto">
          <a:xfrm flipV="1">
            <a:off x="609600" y="3962400"/>
            <a:ext cx="542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17" name="Line 169"/>
          <p:cNvSpPr>
            <a:spLocks noChangeShapeType="1"/>
          </p:cNvSpPr>
          <p:nvPr/>
        </p:nvSpPr>
        <p:spPr bwMode="auto">
          <a:xfrm flipH="1">
            <a:off x="1981200" y="4267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18" name="Line 170"/>
          <p:cNvSpPr>
            <a:spLocks noChangeShapeType="1"/>
          </p:cNvSpPr>
          <p:nvPr/>
        </p:nvSpPr>
        <p:spPr bwMode="auto">
          <a:xfrm flipV="1">
            <a:off x="3886200" y="7467600"/>
            <a:ext cx="466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28" name="Text Box 180"/>
          <p:cNvSpPr txBox="1">
            <a:spLocks noChangeArrowheads="1"/>
          </p:cNvSpPr>
          <p:nvPr/>
        </p:nvSpPr>
        <p:spPr bwMode="auto">
          <a:xfrm>
            <a:off x="1876425" y="3092450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/>
              <a:t>Campus approves proposal</a:t>
            </a:r>
          </a:p>
        </p:txBody>
      </p:sp>
      <p:sp>
        <p:nvSpPr>
          <p:cNvPr id="2238" name="Text Box 190"/>
          <p:cNvSpPr txBox="1">
            <a:spLocks noChangeArrowheads="1"/>
          </p:cNvSpPr>
          <p:nvPr/>
        </p:nvSpPr>
        <p:spPr bwMode="auto">
          <a:xfrm>
            <a:off x="3571875" y="8686800"/>
            <a:ext cx="144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*Western Association of Schools and Colleges</a:t>
            </a:r>
          </a:p>
        </p:txBody>
      </p:sp>
      <p:sp>
        <p:nvSpPr>
          <p:cNvPr id="2239" name="Text Box 191"/>
          <p:cNvSpPr txBox="1">
            <a:spLocks noChangeArrowheads="1"/>
          </p:cNvSpPr>
          <p:nvPr/>
        </p:nvSpPr>
        <p:spPr bwMode="auto">
          <a:xfrm>
            <a:off x="5105400" y="8686800"/>
            <a:ext cx="152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**California Postsecondary </a:t>
            </a:r>
            <a:br>
              <a:rPr lang="en-US" sz="800"/>
            </a:br>
            <a:r>
              <a:rPr lang="en-US" sz="800"/>
              <a:t>  Education Commission</a:t>
            </a:r>
          </a:p>
        </p:txBody>
      </p:sp>
      <p:sp>
        <p:nvSpPr>
          <p:cNvPr id="2241" name="Rectangle 193"/>
          <p:cNvSpPr>
            <a:spLocks noChangeArrowheads="1"/>
          </p:cNvSpPr>
          <p:nvPr/>
        </p:nvSpPr>
        <p:spPr bwMode="auto">
          <a:xfrm>
            <a:off x="1847850" y="1285875"/>
            <a:ext cx="1143000" cy="533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43" name="Text Box 195"/>
          <p:cNvSpPr txBox="1">
            <a:spLocks noChangeArrowheads="1"/>
          </p:cNvSpPr>
          <p:nvPr/>
        </p:nvSpPr>
        <p:spPr bwMode="auto">
          <a:xfrm>
            <a:off x="2619375" y="947738"/>
            <a:ext cx="4572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YES</a:t>
            </a:r>
          </a:p>
        </p:txBody>
      </p:sp>
      <p:sp>
        <p:nvSpPr>
          <p:cNvPr id="2245" name="Text Box 197"/>
          <p:cNvSpPr txBox="1">
            <a:spLocks noChangeArrowheads="1"/>
          </p:cNvSpPr>
          <p:nvPr/>
        </p:nvSpPr>
        <p:spPr bwMode="auto">
          <a:xfrm>
            <a:off x="1676400" y="1295400"/>
            <a:ext cx="1447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/>
              <a:t>Campus faculty develop and complete WASC Substantive Change Proposal (for CSU, too)</a:t>
            </a:r>
          </a:p>
        </p:txBody>
      </p:sp>
      <p:sp>
        <p:nvSpPr>
          <p:cNvPr id="2249" name="Rectangle 201"/>
          <p:cNvSpPr>
            <a:spLocks noChangeArrowheads="1"/>
          </p:cNvSpPr>
          <p:nvPr/>
        </p:nvSpPr>
        <p:spPr bwMode="auto">
          <a:xfrm>
            <a:off x="180975" y="5562600"/>
            <a:ext cx="838200" cy="533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0" name="Text Box 202"/>
          <p:cNvSpPr txBox="1">
            <a:spLocks noChangeArrowheads="1"/>
          </p:cNvSpPr>
          <p:nvPr/>
        </p:nvSpPr>
        <p:spPr bwMode="auto">
          <a:xfrm>
            <a:off x="0" y="5610225"/>
            <a:ext cx="12192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/>
              <a:t>Campus reviews </a:t>
            </a:r>
            <a:br>
              <a:rPr lang="en-US" sz="800"/>
            </a:br>
            <a:r>
              <a:rPr lang="en-US" sz="800"/>
              <a:t>and approves </a:t>
            </a:r>
            <a:br>
              <a:rPr lang="en-US" sz="800"/>
            </a:br>
            <a:r>
              <a:rPr lang="en-US" sz="800"/>
              <a:t>proposal</a:t>
            </a:r>
          </a:p>
        </p:txBody>
      </p:sp>
      <p:sp>
        <p:nvSpPr>
          <p:cNvPr id="2251" name="Line 203"/>
          <p:cNvSpPr>
            <a:spLocks noChangeShapeType="1"/>
          </p:cNvSpPr>
          <p:nvPr/>
        </p:nvSpPr>
        <p:spPr bwMode="auto">
          <a:xfrm flipV="1">
            <a:off x="619125" y="6096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" name="Rectangle 205"/>
          <p:cNvSpPr>
            <a:spLocks noChangeArrowheads="1"/>
          </p:cNvSpPr>
          <p:nvPr/>
        </p:nvSpPr>
        <p:spPr bwMode="auto">
          <a:xfrm>
            <a:off x="3429000" y="3581400"/>
            <a:ext cx="1447800" cy="533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" name="Text Box 206"/>
          <p:cNvSpPr txBox="1">
            <a:spLocks noChangeArrowheads="1"/>
          </p:cNvSpPr>
          <p:nvPr/>
        </p:nvSpPr>
        <p:spPr bwMode="auto">
          <a:xfrm>
            <a:off x="3429000" y="4737100"/>
            <a:ext cx="13716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/>
              <a:t>If necessary, campus revises and resubmits proposal to WASC</a:t>
            </a:r>
          </a:p>
        </p:txBody>
      </p:sp>
      <p:sp>
        <p:nvSpPr>
          <p:cNvPr id="2255" name="Line 207"/>
          <p:cNvSpPr>
            <a:spLocks noChangeShapeType="1"/>
          </p:cNvSpPr>
          <p:nvPr/>
        </p:nvSpPr>
        <p:spPr bwMode="auto">
          <a:xfrm flipH="1">
            <a:off x="4114800" y="4114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61" name="Line 213"/>
          <p:cNvSpPr>
            <a:spLocks noChangeShapeType="1"/>
          </p:cNvSpPr>
          <p:nvPr/>
        </p:nvSpPr>
        <p:spPr bwMode="auto">
          <a:xfrm>
            <a:off x="4876800" y="3886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62" name="Line 214"/>
          <p:cNvSpPr>
            <a:spLocks noChangeShapeType="1"/>
          </p:cNvSpPr>
          <p:nvPr/>
        </p:nvSpPr>
        <p:spPr bwMode="auto">
          <a:xfrm flipV="1">
            <a:off x="5638800" y="38862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63" name="Line 215"/>
          <p:cNvSpPr>
            <a:spLocks noChangeShapeType="1"/>
          </p:cNvSpPr>
          <p:nvPr/>
        </p:nvSpPr>
        <p:spPr bwMode="auto">
          <a:xfrm flipH="1">
            <a:off x="4876800" y="4953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85" name="Line 237"/>
          <p:cNvSpPr>
            <a:spLocks noChangeShapeType="1"/>
          </p:cNvSpPr>
          <p:nvPr/>
        </p:nvSpPr>
        <p:spPr bwMode="auto">
          <a:xfrm flipH="1" flipV="1">
            <a:off x="609600" y="8458200"/>
            <a:ext cx="847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86" name="Line 238"/>
          <p:cNvSpPr>
            <a:spLocks noChangeShapeType="1"/>
          </p:cNvSpPr>
          <p:nvPr/>
        </p:nvSpPr>
        <p:spPr bwMode="auto">
          <a:xfrm flipH="1" flipV="1">
            <a:off x="619125" y="6934200"/>
            <a:ext cx="0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87" name="Rectangle 239"/>
          <p:cNvSpPr>
            <a:spLocks noChangeArrowheads="1"/>
          </p:cNvSpPr>
          <p:nvPr/>
        </p:nvSpPr>
        <p:spPr bwMode="auto">
          <a:xfrm>
            <a:off x="76200" y="7372350"/>
            <a:ext cx="990600" cy="47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88" name="Line 240"/>
          <p:cNvSpPr>
            <a:spLocks noChangeShapeType="1"/>
          </p:cNvSpPr>
          <p:nvPr/>
        </p:nvSpPr>
        <p:spPr bwMode="auto">
          <a:xfrm flipV="1">
            <a:off x="609600" y="7848600"/>
            <a:ext cx="0" cy="615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89" name="Text Box 241"/>
          <p:cNvSpPr txBox="1">
            <a:spLocks noChangeArrowheads="1"/>
          </p:cNvSpPr>
          <p:nvPr/>
        </p:nvSpPr>
        <p:spPr bwMode="auto">
          <a:xfrm>
            <a:off x="0" y="7391400"/>
            <a:ext cx="11430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/>
              <a:t>APP notifies campus of recommended changes</a:t>
            </a:r>
          </a:p>
        </p:txBody>
      </p:sp>
      <p:sp>
        <p:nvSpPr>
          <p:cNvPr id="2290" name="AutoShape 242"/>
          <p:cNvSpPr>
            <a:spLocks noChangeArrowheads="1"/>
          </p:cNvSpPr>
          <p:nvPr/>
        </p:nvSpPr>
        <p:spPr bwMode="auto">
          <a:xfrm>
            <a:off x="5334000" y="7772400"/>
            <a:ext cx="1152525" cy="685800"/>
          </a:xfrm>
          <a:prstGeom prst="flowChartTerminator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1" name="Text Box 243" descr="25%"/>
          <p:cNvSpPr txBox="1">
            <a:spLocks noChangeArrowheads="1"/>
          </p:cNvSpPr>
          <p:nvPr/>
        </p:nvSpPr>
        <p:spPr bwMode="auto">
          <a:xfrm>
            <a:off x="5257800" y="7848600"/>
            <a:ext cx="12954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/>
              <a:t>WASC Commission gives</a:t>
            </a:r>
            <a:br>
              <a:rPr lang="en-US" sz="800"/>
            </a:br>
            <a:r>
              <a:rPr lang="en-US" sz="800"/>
              <a:t> campus approval of</a:t>
            </a:r>
            <a:br>
              <a:rPr lang="en-US" sz="800"/>
            </a:br>
            <a:r>
              <a:rPr lang="en-US" sz="800"/>
              <a:t>substantive change</a:t>
            </a:r>
          </a:p>
          <a:p>
            <a:pPr algn="ctr">
              <a:spcBef>
                <a:spcPct val="50000"/>
              </a:spcBef>
            </a:pPr>
            <a:endParaRPr lang="en-US" sz="800"/>
          </a:p>
        </p:txBody>
      </p:sp>
      <p:sp>
        <p:nvSpPr>
          <p:cNvPr id="2293" name="Line 245"/>
          <p:cNvSpPr>
            <a:spLocks noChangeShapeType="1"/>
          </p:cNvSpPr>
          <p:nvPr/>
        </p:nvSpPr>
        <p:spPr bwMode="auto">
          <a:xfrm>
            <a:off x="6629400" y="55626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94" name="Line 246"/>
          <p:cNvSpPr>
            <a:spLocks noChangeShapeType="1"/>
          </p:cNvSpPr>
          <p:nvPr/>
        </p:nvSpPr>
        <p:spPr bwMode="auto">
          <a:xfrm flipH="1">
            <a:off x="6477000" y="8077200"/>
            <a:ext cx="161925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96" name="AutoShape 248"/>
          <p:cNvSpPr>
            <a:spLocks noChangeArrowheads="1"/>
          </p:cNvSpPr>
          <p:nvPr/>
        </p:nvSpPr>
        <p:spPr bwMode="auto">
          <a:xfrm>
            <a:off x="4314825" y="5486400"/>
            <a:ext cx="914400" cy="742950"/>
          </a:xfrm>
          <a:prstGeom prst="diamond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95" name="Text Box 147"/>
          <p:cNvSpPr txBox="1">
            <a:spLocks noChangeArrowheads="1"/>
          </p:cNvSpPr>
          <p:nvPr/>
        </p:nvSpPr>
        <p:spPr bwMode="auto">
          <a:xfrm>
            <a:off x="4381500" y="5657850"/>
            <a:ext cx="79057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/>
              <a:t>APP reviews CPEC comments</a:t>
            </a:r>
          </a:p>
        </p:txBody>
      </p:sp>
      <p:sp>
        <p:nvSpPr>
          <p:cNvPr id="2297" name="Line 249"/>
          <p:cNvSpPr>
            <a:spLocks noChangeShapeType="1"/>
          </p:cNvSpPr>
          <p:nvPr/>
        </p:nvSpPr>
        <p:spPr bwMode="auto">
          <a:xfrm rot="5456598" flipH="1">
            <a:off x="3621088" y="6115050"/>
            <a:ext cx="51435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01" name="Line 253"/>
          <p:cNvSpPr>
            <a:spLocks noChangeShapeType="1"/>
          </p:cNvSpPr>
          <p:nvPr/>
        </p:nvSpPr>
        <p:spPr bwMode="auto">
          <a:xfrm>
            <a:off x="2438400" y="1066800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03" name="Line 255"/>
          <p:cNvSpPr>
            <a:spLocks noChangeShapeType="1"/>
          </p:cNvSpPr>
          <p:nvPr/>
        </p:nvSpPr>
        <p:spPr bwMode="auto">
          <a:xfrm>
            <a:off x="1066800" y="1162050"/>
            <a:ext cx="0" cy="133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06" name="Rectangle 258"/>
          <p:cNvSpPr>
            <a:spLocks noChangeArrowheads="1"/>
          </p:cNvSpPr>
          <p:nvPr/>
        </p:nvSpPr>
        <p:spPr bwMode="auto">
          <a:xfrm>
            <a:off x="3200400" y="1295400"/>
            <a:ext cx="1295400" cy="5270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sz="800"/>
              <a:t>Discontinuing joint </a:t>
            </a:r>
            <a:br>
              <a:rPr lang="en-US" sz="800"/>
            </a:br>
            <a:r>
              <a:rPr lang="en-US" sz="800"/>
              <a:t>DPT campus submits </a:t>
            </a:r>
            <a:br>
              <a:rPr lang="en-US" sz="800"/>
            </a:br>
            <a:r>
              <a:rPr lang="en-US" sz="800"/>
              <a:t>discontinuation </a:t>
            </a:r>
            <a:br>
              <a:rPr lang="en-US" sz="800"/>
            </a:br>
            <a:r>
              <a:rPr lang="en-US" sz="800"/>
              <a:t>proposal to Chancellor</a:t>
            </a:r>
            <a:endParaRPr lang="en-US"/>
          </a:p>
        </p:txBody>
      </p:sp>
      <p:sp>
        <p:nvSpPr>
          <p:cNvPr id="2308" name="Rectangle 260"/>
          <p:cNvSpPr>
            <a:spLocks noChangeArrowheads="1"/>
          </p:cNvSpPr>
          <p:nvPr/>
        </p:nvSpPr>
        <p:spPr bwMode="auto">
          <a:xfrm>
            <a:off x="152400" y="1295400"/>
            <a:ext cx="1295400" cy="5238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1" name="Text Box 83"/>
          <p:cNvSpPr txBox="1">
            <a:spLocks noChangeArrowheads="1"/>
          </p:cNvSpPr>
          <p:nvPr/>
        </p:nvSpPr>
        <p:spPr bwMode="auto">
          <a:xfrm>
            <a:off x="133350" y="1276350"/>
            <a:ext cx="13906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/>
              <a:t>Campus submits application to WASC* and starts substantive change process</a:t>
            </a:r>
          </a:p>
        </p:txBody>
      </p:sp>
      <p:sp>
        <p:nvSpPr>
          <p:cNvPr id="2311" name="AutoShape 263"/>
          <p:cNvSpPr>
            <a:spLocks noChangeArrowheads="1"/>
          </p:cNvSpPr>
          <p:nvPr/>
        </p:nvSpPr>
        <p:spPr bwMode="auto">
          <a:xfrm>
            <a:off x="3276600" y="1905000"/>
            <a:ext cx="1219200" cy="457200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12" name="Text Box 264"/>
          <p:cNvSpPr txBox="1">
            <a:spLocks noChangeArrowheads="1"/>
          </p:cNvSpPr>
          <p:nvPr/>
        </p:nvSpPr>
        <p:spPr bwMode="auto">
          <a:xfrm>
            <a:off x="3343275" y="2038350"/>
            <a:ext cx="11715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/>
              <a:t>Approval granted?</a:t>
            </a:r>
          </a:p>
        </p:txBody>
      </p:sp>
      <p:sp>
        <p:nvSpPr>
          <p:cNvPr id="2314" name="Line 266"/>
          <p:cNvSpPr>
            <a:spLocks noChangeShapeType="1"/>
          </p:cNvSpPr>
          <p:nvPr/>
        </p:nvSpPr>
        <p:spPr bwMode="auto">
          <a:xfrm flipH="1">
            <a:off x="3886200" y="1828800"/>
            <a:ext cx="0" cy="66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15" name="Text Box 267"/>
          <p:cNvSpPr txBox="1">
            <a:spLocks noChangeArrowheads="1"/>
          </p:cNvSpPr>
          <p:nvPr/>
        </p:nvSpPr>
        <p:spPr bwMode="auto">
          <a:xfrm>
            <a:off x="4495800" y="2024063"/>
            <a:ext cx="3714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NO</a:t>
            </a:r>
          </a:p>
        </p:txBody>
      </p:sp>
      <p:sp>
        <p:nvSpPr>
          <p:cNvPr id="2316" name="AutoShape 268"/>
          <p:cNvSpPr>
            <a:spLocks noChangeArrowheads="1"/>
          </p:cNvSpPr>
          <p:nvPr/>
        </p:nvSpPr>
        <p:spPr bwMode="auto">
          <a:xfrm>
            <a:off x="4495800" y="2047875"/>
            <a:ext cx="323850" cy="161925"/>
          </a:xfrm>
          <a:prstGeom prst="flowChartTerminator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21" name="Line 273"/>
          <p:cNvSpPr>
            <a:spLocks noChangeShapeType="1"/>
          </p:cNvSpPr>
          <p:nvPr/>
        </p:nvSpPr>
        <p:spPr bwMode="auto">
          <a:xfrm>
            <a:off x="3810000" y="1152525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22" name="Line 274"/>
          <p:cNvSpPr>
            <a:spLocks noChangeShapeType="1"/>
          </p:cNvSpPr>
          <p:nvPr/>
        </p:nvSpPr>
        <p:spPr bwMode="auto">
          <a:xfrm>
            <a:off x="2438400" y="5334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24" name="AutoShape 276"/>
          <p:cNvSpPr>
            <a:spLocks noChangeArrowheads="1"/>
          </p:cNvSpPr>
          <p:nvPr/>
        </p:nvSpPr>
        <p:spPr bwMode="auto">
          <a:xfrm>
            <a:off x="3276600" y="2590800"/>
            <a:ext cx="1219200" cy="290513"/>
          </a:xfrm>
          <a:prstGeom prst="flowChartTerminator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26" name="Text Box 278"/>
          <p:cNvSpPr txBox="1">
            <a:spLocks noChangeArrowheads="1"/>
          </p:cNvSpPr>
          <p:nvPr/>
        </p:nvSpPr>
        <p:spPr bwMode="auto">
          <a:xfrm>
            <a:off x="3200400" y="2559050"/>
            <a:ext cx="1362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/>
              <a:t>Campus begins </a:t>
            </a:r>
            <a:br>
              <a:rPr lang="en-US" sz="800"/>
            </a:br>
            <a:r>
              <a:rPr lang="en-US" sz="800"/>
              <a:t>discontinuation process</a:t>
            </a:r>
          </a:p>
        </p:txBody>
      </p:sp>
      <p:sp>
        <p:nvSpPr>
          <p:cNvPr id="2327" name="Line 279"/>
          <p:cNvSpPr>
            <a:spLocks noChangeShapeType="1"/>
          </p:cNvSpPr>
          <p:nvPr/>
        </p:nvSpPr>
        <p:spPr bwMode="auto">
          <a:xfrm flipH="1">
            <a:off x="3886200" y="2381250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28" name="Line 280"/>
          <p:cNvSpPr>
            <a:spLocks noChangeShapeType="1"/>
          </p:cNvSpPr>
          <p:nvPr/>
        </p:nvSpPr>
        <p:spPr bwMode="auto">
          <a:xfrm>
            <a:off x="2438400" y="1143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29" name="Line 281"/>
          <p:cNvSpPr>
            <a:spLocks noChangeShapeType="1"/>
          </p:cNvSpPr>
          <p:nvPr/>
        </p:nvSpPr>
        <p:spPr bwMode="auto">
          <a:xfrm flipH="1">
            <a:off x="1066800" y="1143000"/>
            <a:ext cx="1371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33" name="AutoShape 285"/>
          <p:cNvSpPr>
            <a:spLocks noChangeArrowheads="1"/>
          </p:cNvSpPr>
          <p:nvPr/>
        </p:nvSpPr>
        <p:spPr bwMode="auto">
          <a:xfrm>
            <a:off x="4352925" y="6410325"/>
            <a:ext cx="914400" cy="419100"/>
          </a:xfrm>
          <a:prstGeom prst="parallelogram">
            <a:avLst>
              <a:gd name="adj" fmla="val 5454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34" name="Rectangle 286"/>
          <p:cNvSpPr>
            <a:spLocks noChangeArrowheads="1"/>
          </p:cNvSpPr>
          <p:nvPr/>
        </p:nvSpPr>
        <p:spPr bwMode="auto">
          <a:xfrm>
            <a:off x="2847975" y="7600950"/>
            <a:ext cx="895350" cy="552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35" name="Line 287"/>
          <p:cNvSpPr>
            <a:spLocks noChangeShapeType="1"/>
          </p:cNvSpPr>
          <p:nvPr/>
        </p:nvSpPr>
        <p:spPr bwMode="auto">
          <a:xfrm flipV="1">
            <a:off x="3962400" y="8458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36" name="Text Box 288"/>
          <p:cNvSpPr txBox="1">
            <a:spLocks noChangeArrowheads="1"/>
          </p:cNvSpPr>
          <p:nvPr/>
        </p:nvSpPr>
        <p:spPr bwMode="auto">
          <a:xfrm>
            <a:off x="2752725" y="7581900"/>
            <a:ext cx="10953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/>
              <a:t>APP notifies campus that proposal is moving to CPEC</a:t>
            </a:r>
          </a:p>
        </p:txBody>
      </p:sp>
      <p:sp>
        <p:nvSpPr>
          <p:cNvPr id="2337" name="Text Box 289"/>
          <p:cNvSpPr txBox="1">
            <a:spLocks noChangeArrowheads="1"/>
          </p:cNvSpPr>
          <p:nvPr/>
        </p:nvSpPr>
        <p:spPr bwMode="auto">
          <a:xfrm>
            <a:off x="3381375" y="3667125"/>
            <a:ext cx="15240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/>
              <a:t>Campus submits Substantive Change Proposal to WASC (please copy APP)</a:t>
            </a:r>
          </a:p>
        </p:txBody>
      </p:sp>
      <p:sp>
        <p:nvSpPr>
          <p:cNvPr id="2340" name="Line 292"/>
          <p:cNvSpPr>
            <a:spLocks noChangeShapeType="1"/>
          </p:cNvSpPr>
          <p:nvPr/>
        </p:nvSpPr>
        <p:spPr bwMode="auto">
          <a:xfrm>
            <a:off x="2514600" y="8458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43" name="Line 295"/>
          <p:cNvSpPr>
            <a:spLocks noChangeShapeType="1"/>
          </p:cNvSpPr>
          <p:nvPr/>
        </p:nvSpPr>
        <p:spPr bwMode="auto">
          <a:xfrm flipV="1">
            <a:off x="3276600" y="8153400"/>
            <a:ext cx="0" cy="298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44" name="Line 296"/>
          <p:cNvSpPr>
            <a:spLocks noChangeShapeType="1"/>
          </p:cNvSpPr>
          <p:nvPr/>
        </p:nvSpPr>
        <p:spPr bwMode="auto">
          <a:xfrm>
            <a:off x="2438400" y="1828800"/>
            <a:ext cx="9525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1" name="Oval 303"/>
          <p:cNvSpPr>
            <a:spLocks noChangeArrowheads="1"/>
          </p:cNvSpPr>
          <p:nvPr/>
        </p:nvSpPr>
        <p:spPr bwMode="auto">
          <a:xfrm>
            <a:off x="2695575" y="3409950"/>
            <a:ext cx="352425" cy="3238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2" name="Text Box 304"/>
          <p:cNvSpPr txBox="1">
            <a:spLocks noChangeArrowheads="1"/>
          </p:cNvSpPr>
          <p:nvPr/>
        </p:nvSpPr>
        <p:spPr bwMode="auto">
          <a:xfrm>
            <a:off x="2609850" y="3471863"/>
            <a:ext cx="5334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 b="1"/>
              <a:t>9/11</a:t>
            </a:r>
          </a:p>
        </p:txBody>
      </p:sp>
      <p:sp>
        <p:nvSpPr>
          <p:cNvPr id="2353" name="Oval 305"/>
          <p:cNvSpPr>
            <a:spLocks noChangeArrowheads="1"/>
          </p:cNvSpPr>
          <p:nvPr/>
        </p:nvSpPr>
        <p:spPr bwMode="auto">
          <a:xfrm>
            <a:off x="4648200" y="3429000"/>
            <a:ext cx="352425" cy="3238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" name="Oval 307"/>
          <p:cNvSpPr>
            <a:spLocks noChangeArrowheads="1"/>
          </p:cNvSpPr>
          <p:nvPr/>
        </p:nvSpPr>
        <p:spPr bwMode="auto">
          <a:xfrm>
            <a:off x="152400" y="990600"/>
            <a:ext cx="390525" cy="3714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" name="Text Box 308"/>
          <p:cNvSpPr txBox="1">
            <a:spLocks noChangeArrowheads="1"/>
          </p:cNvSpPr>
          <p:nvPr/>
        </p:nvSpPr>
        <p:spPr bwMode="auto">
          <a:xfrm>
            <a:off x="76200" y="1076325"/>
            <a:ext cx="571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 b="1"/>
              <a:t>ASAP</a:t>
            </a:r>
          </a:p>
        </p:txBody>
      </p:sp>
      <p:sp>
        <p:nvSpPr>
          <p:cNvPr id="2361" name="Oval 313"/>
          <p:cNvSpPr>
            <a:spLocks noChangeArrowheads="1"/>
          </p:cNvSpPr>
          <p:nvPr/>
        </p:nvSpPr>
        <p:spPr bwMode="auto">
          <a:xfrm>
            <a:off x="4505325" y="5038725"/>
            <a:ext cx="390525" cy="3714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62" name="Text Box 314"/>
          <p:cNvSpPr txBox="1">
            <a:spLocks noChangeArrowheads="1"/>
          </p:cNvSpPr>
          <p:nvPr/>
        </p:nvSpPr>
        <p:spPr bwMode="auto">
          <a:xfrm>
            <a:off x="4391025" y="5119688"/>
            <a:ext cx="6191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 b="1"/>
              <a:t>ASAP</a:t>
            </a:r>
          </a:p>
        </p:txBody>
      </p:sp>
      <p:sp>
        <p:nvSpPr>
          <p:cNvPr id="2364" name="Oval 316"/>
          <p:cNvSpPr>
            <a:spLocks noChangeArrowheads="1"/>
          </p:cNvSpPr>
          <p:nvPr/>
        </p:nvSpPr>
        <p:spPr bwMode="auto">
          <a:xfrm>
            <a:off x="4295775" y="1009650"/>
            <a:ext cx="352425" cy="3143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65" name="Text Box 317"/>
          <p:cNvSpPr txBox="1">
            <a:spLocks noChangeArrowheads="1"/>
          </p:cNvSpPr>
          <p:nvPr/>
        </p:nvSpPr>
        <p:spPr bwMode="auto">
          <a:xfrm>
            <a:off x="4238625" y="1066800"/>
            <a:ext cx="4572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 b="1"/>
              <a:t>4/11</a:t>
            </a:r>
          </a:p>
        </p:txBody>
      </p:sp>
      <p:sp>
        <p:nvSpPr>
          <p:cNvPr id="2369" name="Line 321"/>
          <p:cNvSpPr>
            <a:spLocks noChangeShapeType="1"/>
          </p:cNvSpPr>
          <p:nvPr/>
        </p:nvSpPr>
        <p:spPr bwMode="auto">
          <a:xfrm flipV="1">
            <a:off x="2971800" y="3168650"/>
            <a:ext cx="1123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70" name="Line 322"/>
          <p:cNvSpPr>
            <a:spLocks noChangeShapeType="1"/>
          </p:cNvSpPr>
          <p:nvPr/>
        </p:nvSpPr>
        <p:spPr bwMode="auto">
          <a:xfrm>
            <a:off x="1524000" y="316865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71" name="Line 323"/>
          <p:cNvSpPr>
            <a:spLocks noChangeShapeType="1"/>
          </p:cNvSpPr>
          <p:nvPr/>
        </p:nvSpPr>
        <p:spPr bwMode="auto">
          <a:xfrm>
            <a:off x="1524000" y="3162300"/>
            <a:ext cx="0" cy="419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72" name="Line 324"/>
          <p:cNvSpPr>
            <a:spLocks noChangeShapeType="1"/>
          </p:cNvSpPr>
          <p:nvPr/>
        </p:nvSpPr>
        <p:spPr bwMode="auto">
          <a:xfrm>
            <a:off x="4105275" y="3162300"/>
            <a:ext cx="9525" cy="419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74" name="Rectangle 326"/>
          <p:cNvSpPr>
            <a:spLocks noChangeArrowheads="1"/>
          </p:cNvSpPr>
          <p:nvPr/>
        </p:nvSpPr>
        <p:spPr bwMode="auto">
          <a:xfrm>
            <a:off x="1219200" y="5943600"/>
            <a:ext cx="1514475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76" name="Text Box 328"/>
          <p:cNvSpPr txBox="1">
            <a:spLocks noChangeArrowheads="1"/>
          </p:cNvSpPr>
          <p:nvPr/>
        </p:nvSpPr>
        <p:spPr bwMode="auto">
          <a:xfrm>
            <a:off x="1228725" y="6019800"/>
            <a:ext cx="1438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/>
              <a:t>APP sends proposal package to reviewers</a:t>
            </a:r>
          </a:p>
        </p:txBody>
      </p:sp>
      <p:sp>
        <p:nvSpPr>
          <p:cNvPr id="2378" name="Line 330"/>
          <p:cNvSpPr>
            <a:spLocks noChangeShapeType="1"/>
          </p:cNvSpPr>
          <p:nvPr/>
        </p:nvSpPr>
        <p:spPr bwMode="auto">
          <a:xfrm flipH="1">
            <a:off x="1981200" y="64008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79" name="Line 331"/>
          <p:cNvSpPr>
            <a:spLocks noChangeShapeType="1"/>
          </p:cNvSpPr>
          <p:nvPr/>
        </p:nvSpPr>
        <p:spPr bwMode="auto">
          <a:xfrm flipH="1">
            <a:off x="1981200" y="5638800"/>
            <a:ext cx="0" cy="292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80" name="AutoShape 332"/>
          <p:cNvSpPr>
            <a:spLocks noChangeArrowheads="1"/>
          </p:cNvSpPr>
          <p:nvPr/>
        </p:nvSpPr>
        <p:spPr bwMode="auto">
          <a:xfrm>
            <a:off x="1066800" y="6629400"/>
            <a:ext cx="1828800" cy="457200"/>
          </a:xfrm>
          <a:prstGeom prst="parallelogram">
            <a:avLst>
              <a:gd name="adj" fmla="val 10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377" name="Text Box 329"/>
          <p:cNvSpPr txBox="1">
            <a:spLocks noChangeArrowheads="1"/>
          </p:cNvSpPr>
          <p:nvPr/>
        </p:nvSpPr>
        <p:spPr bwMode="auto">
          <a:xfrm>
            <a:off x="1219200" y="6673850"/>
            <a:ext cx="143827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/>
              <a:t>Reviewers analyze proposal and submit review to APP</a:t>
            </a:r>
          </a:p>
        </p:txBody>
      </p:sp>
      <p:sp>
        <p:nvSpPr>
          <p:cNvPr id="2382" name="Rectangle 334"/>
          <p:cNvSpPr>
            <a:spLocks noChangeArrowheads="1"/>
          </p:cNvSpPr>
          <p:nvPr/>
        </p:nvSpPr>
        <p:spPr bwMode="auto">
          <a:xfrm>
            <a:off x="5410200" y="6934200"/>
            <a:ext cx="1057275" cy="4572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83" name="Line 335"/>
          <p:cNvSpPr>
            <a:spLocks noChangeShapeType="1"/>
          </p:cNvSpPr>
          <p:nvPr/>
        </p:nvSpPr>
        <p:spPr bwMode="auto">
          <a:xfrm flipH="1">
            <a:off x="5943600" y="67183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84" name="Text Box 336"/>
          <p:cNvSpPr txBox="1">
            <a:spLocks noChangeArrowheads="1"/>
          </p:cNvSpPr>
          <p:nvPr/>
        </p:nvSpPr>
        <p:spPr bwMode="auto">
          <a:xfrm>
            <a:off x="5105400" y="13716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000" b="1"/>
              <a:t>Contact APP at</a:t>
            </a:r>
            <a:r>
              <a:rPr lang="en-US" sz="1000"/>
              <a:t/>
            </a:r>
            <a:br>
              <a:rPr lang="en-US" sz="1000"/>
            </a:br>
            <a:r>
              <a:rPr lang="en-US" sz="1000"/>
              <a:t>562-951-4672</a:t>
            </a:r>
          </a:p>
        </p:txBody>
      </p:sp>
      <p:sp>
        <p:nvSpPr>
          <p:cNvPr id="2385" name="Text Box 337"/>
          <p:cNvSpPr txBox="1">
            <a:spLocks noChangeArrowheads="1"/>
          </p:cNvSpPr>
          <p:nvPr/>
        </p:nvSpPr>
        <p:spPr bwMode="auto">
          <a:xfrm>
            <a:off x="4572000" y="3519488"/>
            <a:ext cx="5334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 b="1"/>
              <a:t>3/12</a:t>
            </a:r>
          </a:p>
        </p:txBody>
      </p:sp>
      <p:sp>
        <p:nvSpPr>
          <p:cNvPr id="2386" name="Oval 338"/>
          <p:cNvSpPr>
            <a:spLocks noChangeArrowheads="1"/>
          </p:cNvSpPr>
          <p:nvPr/>
        </p:nvSpPr>
        <p:spPr bwMode="auto">
          <a:xfrm>
            <a:off x="3648075" y="381000"/>
            <a:ext cx="390525" cy="3714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87" name="Text Box 339"/>
          <p:cNvSpPr txBox="1">
            <a:spLocks noChangeArrowheads="1"/>
          </p:cNvSpPr>
          <p:nvPr/>
        </p:nvSpPr>
        <p:spPr bwMode="auto">
          <a:xfrm>
            <a:off x="3552825" y="498475"/>
            <a:ext cx="571500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800" b="1"/>
              <a:t>1/11</a:t>
            </a:r>
          </a:p>
          <a:p>
            <a:pPr algn="ctr">
              <a:lnSpc>
                <a:spcPct val="70000"/>
              </a:lnSpc>
            </a:pPr>
            <a:endParaRPr lang="en-US" sz="800" b="1"/>
          </a:p>
        </p:txBody>
      </p:sp>
      <p:sp>
        <p:nvSpPr>
          <p:cNvPr id="2389" name="Text Box 341"/>
          <p:cNvSpPr txBox="1">
            <a:spLocks noChangeArrowheads="1"/>
          </p:cNvSpPr>
          <p:nvPr/>
        </p:nvSpPr>
        <p:spPr bwMode="auto">
          <a:xfrm>
            <a:off x="3962400" y="2376488"/>
            <a:ext cx="4572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YES</a:t>
            </a:r>
          </a:p>
        </p:txBody>
      </p:sp>
      <p:sp>
        <p:nvSpPr>
          <p:cNvPr id="2390" name="Rectangle 342"/>
          <p:cNvSpPr>
            <a:spLocks noChangeArrowheads="1"/>
          </p:cNvSpPr>
          <p:nvPr/>
        </p:nvSpPr>
        <p:spPr bwMode="auto">
          <a:xfrm>
            <a:off x="4953000" y="4191000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1" name="Text Box 343"/>
          <p:cNvSpPr txBox="1">
            <a:spLocks noChangeArrowheads="1"/>
          </p:cNvSpPr>
          <p:nvPr/>
        </p:nvSpPr>
        <p:spPr bwMode="auto">
          <a:xfrm>
            <a:off x="5029200" y="4235450"/>
            <a:ext cx="12954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/>
              <a:t>WASC Sub Change</a:t>
            </a:r>
            <a:br>
              <a:rPr lang="en-US" sz="800"/>
            </a:br>
            <a:r>
              <a:rPr lang="en-US" sz="800"/>
              <a:t>Committee Phone Call</a:t>
            </a:r>
          </a:p>
        </p:txBody>
      </p:sp>
      <p:sp>
        <p:nvSpPr>
          <p:cNvPr id="2392" name="Oval 344"/>
          <p:cNvSpPr>
            <a:spLocks noChangeArrowheads="1"/>
          </p:cNvSpPr>
          <p:nvPr/>
        </p:nvSpPr>
        <p:spPr bwMode="auto">
          <a:xfrm>
            <a:off x="6124575" y="4019550"/>
            <a:ext cx="352425" cy="3238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3" name="Text Box 345"/>
          <p:cNvSpPr txBox="1">
            <a:spLocks noChangeArrowheads="1"/>
          </p:cNvSpPr>
          <p:nvPr/>
        </p:nvSpPr>
        <p:spPr bwMode="auto">
          <a:xfrm>
            <a:off x="6038850" y="4067175"/>
            <a:ext cx="5334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 b="1"/>
              <a:t>5/12</a:t>
            </a:r>
          </a:p>
        </p:txBody>
      </p:sp>
      <p:sp>
        <p:nvSpPr>
          <p:cNvPr id="2394" name="Line 346"/>
          <p:cNvSpPr>
            <a:spLocks noChangeShapeType="1"/>
          </p:cNvSpPr>
          <p:nvPr/>
        </p:nvSpPr>
        <p:spPr bwMode="auto">
          <a:xfrm flipH="1">
            <a:off x="5638800" y="4953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95" name="Text Box 347"/>
          <p:cNvSpPr txBox="1">
            <a:spLocks noChangeArrowheads="1"/>
          </p:cNvSpPr>
          <p:nvPr/>
        </p:nvSpPr>
        <p:spPr bwMode="auto">
          <a:xfrm>
            <a:off x="5715000" y="4738688"/>
            <a:ext cx="4572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YES</a:t>
            </a:r>
          </a:p>
        </p:txBody>
      </p:sp>
      <p:sp>
        <p:nvSpPr>
          <p:cNvPr id="2396" name="Text Box 348"/>
          <p:cNvSpPr txBox="1">
            <a:spLocks noChangeArrowheads="1"/>
          </p:cNvSpPr>
          <p:nvPr/>
        </p:nvSpPr>
        <p:spPr bwMode="auto">
          <a:xfrm>
            <a:off x="5105400" y="4724400"/>
            <a:ext cx="4572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NO</a:t>
            </a:r>
          </a:p>
        </p:txBody>
      </p:sp>
      <p:sp>
        <p:nvSpPr>
          <p:cNvPr id="2398" name="Oval 350"/>
          <p:cNvSpPr>
            <a:spLocks noChangeArrowheads="1"/>
          </p:cNvSpPr>
          <p:nvPr/>
        </p:nvSpPr>
        <p:spPr bwMode="auto">
          <a:xfrm>
            <a:off x="2162175" y="8001000"/>
            <a:ext cx="352425" cy="3238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7" name="Text Box 349"/>
          <p:cNvSpPr txBox="1">
            <a:spLocks noChangeArrowheads="1"/>
          </p:cNvSpPr>
          <p:nvPr/>
        </p:nvSpPr>
        <p:spPr bwMode="auto">
          <a:xfrm>
            <a:off x="2057400" y="8077200"/>
            <a:ext cx="5334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 b="1"/>
              <a:t>12/11</a:t>
            </a:r>
          </a:p>
        </p:txBody>
      </p:sp>
      <p:sp>
        <p:nvSpPr>
          <p:cNvPr id="2399" name="Oval 351"/>
          <p:cNvSpPr>
            <a:spLocks noChangeArrowheads="1"/>
          </p:cNvSpPr>
          <p:nvPr/>
        </p:nvSpPr>
        <p:spPr bwMode="auto">
          <a:xfrm>
            <a:off x="4981575" y="6153150"/>
            <a:ext cx="352425" cy="3238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0" name="Text Box 352"/>
          <p:cNvSpPr txBox="1">
            <a:spLocks noChangeArrowheads="1"/>
          </p:cNvSpPr>
          <p:nvPr/>
        </p:nvSpPr>
        <p:spPr bwMode="auto">
          <a:xfrm>
            <a:off x="4876800" y="6229350"/>
            <a:ext cx="5334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 b="1"/>
              <a:t>2/12</a:t>
            </a:r>
          </a:p>
        </p:txBody>
      </p:sp>
      <p:sp>
        <p:nvSpPr>
          <p:cNvPr id="2401" name="Text Box 353"/>
          <p:cNvSpPr txBox="1">
            <a:spLocks noChangeArrowheads="1"/>
          </p:cNvSpPr>
          <p:nvPr/>
        </p:nvSpPr>
        <p:spPr bwMode="auto">
          <a:xfrm>
            <a:off x="5105400" y="14288"/>
            <a:ext cx="1828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3300"/>
                </a:solidFill>
              </a:rPr>
              <a:t>--DRAFT--</a:t>
            </a:r>
          </a:p>
        </p:txBody>
      </p:sp>
      <p:sp>
        <p:nvSpPr>
          <p:cNvPr id="2402" name="Rectangle 354"/>
          <p:cNvSpPr>
            <a:spLocks noChangeArrowheads="1"/>
          </p:cNvSpPr>
          <p:nvPr/>
        </p:nvSpPr>
        <p:spPr bwMode="auto">
          <a:xfrm>
            <a:off x="5791200" y="5181600"/>
            <a:ext cx="990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3" name="Text Box 355"/>
          <p:cNvSpPr txBox="1">
            <a:spLocks noChangeArrowheads="1"/>
          </p:cNvSpPr>
          <p:nvPr/>
        </p:nvSpPr>
        <p:spPr bwMode="auto">
          <a:xfrm>
            <a:off x="5867400" y="5226050"/>
            <a:ext cx="8382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/>
              <a:t>WASC Panel</a:t>
            </a:r>
            <a:br>
              <a:rPr lang="en-US" sz="800"/>
            </a:br>
            <a:r>
              <a:rPr lang="en-US" sz="800"/>
              <a:t>Vote</a:t>
            </a:r>
          </a:p>
        </p:txBody>
      </p:sp>
      <p:sp>
        <p:nvSpPr>
          <p:cNvPr id="2404" name="Line 356"/>
          <p:cNvSpPr>
            <a:spLocks noChangeShapeType="1"/>
          </p:cNvSpPr>
          <p:nvPr/>
        </p:nvSpPr>
        <p:spPr bwMode="auto">
          <a:xfrm flipH="1">
            <a:off x="6629400" y="49530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81" name="Text Box 333"/>
          <p:cNvSpPr txBox="1">
            <a:spLocks noChangeArrowheads="1"/>
          </p:cNvSpPr>
          <p:nvPr/>
        </p:nvSpPr>
        <p:spPr bwMode="auto">
          <a:xfrm>
            <a:off x="5372100" y="6932613"/>
            <a:ext cx="11430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/>
              <a:t>Campus notifies WASC of final CSU approval</a:t>
            </a:r>
          </a:p>
        </p:txBody>
      </p:sp>
      <p:sp>
        <p:nvSpPr>
          <p:cNvPr id="2406" name="Rectangle 358"/>
          <p:cNvSpPr>
            <a:spLocks noChangeArrowheads="1"/>
          </p:cNvSpPr>
          <p:nvPr/>
        </p:nvSpPr>
        <p:spPr bwMode="auto">
          <a:xfrm>
            <a:off x="1905000" y="2590800"/>
            <a:ext cx="1066800" cy="304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5" name="Text Box 357"/>
          <p:cNvSpPr txBox="1">
            <a:spLocks noChangeArrowheads="1"/>
          </p:cNvSpPr>
          <p:nvPr/>
        </p:nvSpPr>
        <p:spPr bwMode="auto">
          <a:xfrm>
            <a:off x="1828800" y="2605088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/>
              <a:t>WASC ALO reviews &amp;</a:t>
            </a:r>
            <a:br>
              <a:rPr lang="en-US" sz="800"/>
            </a:br>
            <a:r>
              <a:rPr lang="en-US" sz="800"/>
              <a:t>approves proposal</a:t>
            </a:r>
          </a:p>
        </p:txBody>
      </p:sp>
      <p:sp>
        <p:nvSpPr>
          <p:cNvPr id="2407" name="Line 359"/>
          <p:cNvSpPr>
            <a:spLocks noChangeShapeType="1"/>
          </p:cNvSpPr>
          <p:nvPr/>
        </p:nvSpPr>
        <p:spPr bwMode="auto">
          <a:xfrm>
            <a:off x="2438400" y="2438400"/>
            <a:ext cx="9525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08" name="Line 360"/>
          <p:cNvSpPr>
            <a:spLocks noChangeShapeType="1"/>
          </p:cNvSpPr>
          <p:nvPr/>
        </p:nvSpPr>
        <p:spPr bwMode="auto">
          <a:xfrm>
            <a:off x="2438400" y="2895600"/>
            <a:ext cx="9525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795DB26E28B6498928AC80120CDEF1" ma:contentTypeVersion="1" ma:contentTypeDescription="Create a new document." ma:contentTypeScope="" ma:versionID="59ed709ef4506b6e9b944cce468848f5">
  <xsd:schema xmlns:xsd="http://www.w3.org/2001/XMLSchema" xmlns:xs="http://www.w3.org/2001/XMLSchema" xmlns:p="http://schemas.microsoft.com/office/2006/metadata/properties" xmlns:ns1="http://schemas.microsoft.com/sharepoint/v3" xmlns:ns2="30355ef0-b855-4ebb-a92a-a6c79f7573fd" xmlns:ns3="1524b7ba-9c8a-44d3-a823-459da2452703" targetNamespace="http://schemas.microsoft.com/office/2006/metadata/properties" ma:root="true" ma:fieldsID="064286b5e8330e536949f82402595dc3" ns1:_="" ns2:_="" ns3:_="">
    <xsd:import namespace="http://schemas.microsoft.com/sharepoint/v3"/>
    <xsd:import namespace="30355ef0-b855-4ebb-a92a-a6c79f7573fd"/>
    <xsd:import namespace="1524b7ba-9c8a-44d3-a823-459da245270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  <xsd:element ref="ns3:Topic" minOccurs="0"/>
                <xsd:element ref="ns3:Keyword" minOccurs="0"/>
                <xsd:element ref="ns3:Category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355ef0-b855-4ebb-a92a-a6c79f7573f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6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24b7ba-9c8a-44d3-a823-459da2452703" elementFormDefault="qualified">
    <xsd:import namespace="http://schemas.microsoft.com/office/2006/documentManagement/types"/>
    <xsd:import namespace="http://schemas.microsoft.com/office/infopath/2007/PartnerControls"/>
    <xsd:element name="Topic" ma:index="13" nillable="true" ma:displayName="Topic" ma:internalName="Topic">
      <xsd:simpleType>
        <xsd:restriction base="dms:Text">
          <xsd:maxLength value="255"/>
        </xsd:restriction>
      </xsd:simpleType>
    </xsd:element>
    <xsd:element name="Keyword" ma:index="14" nillable="true" ma:displayName="Keyword" ma:internalName="Keyword">
      <xsd:simpleType>
        <xsd:restriction base="dms:Text">
          <xsd:maxLength value="255"/>
        </xsd:restriction>
      </xsd:simpleType>
    </xsd:element>
    <xsd:element name="Category" ma:index="15" nillable="true" ma:displayName="Category" ma:format="Dropdown" ma:internalName="Category">
      <xsd:simpleType>
        <xsd:restriction base="dms:Choice">
          <xsd:enumeration value="Article"/>
          <xsd:enumeration value="FAQ"/>
          <xsd:enumeration value="Link"/>
          <xsd:enumeration value="Policy or Procedure"/>
          <xsd:enumeration value="Presentation"/>
          <xsd:enumeration value="Report"/>
          <xsd:enumeration value="Resource"/>
          <xsd:enumeration value="Template"/>
          <xsd:enumeration value="Webcast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opic xmlns="1524b7ba-9c8a-44d3-a823-459da2452703" xsi:nil="true"/>
    <Keyword xmlns="1524b7ba-9c8a-44d3-a823-459da2452703" xsi:nil="true"/>
    <PublishingExpirationDate xmlns="http://schemas.microsoft.com/sharepoint/v3" xsi:nil="true"/>
    <Category xmlns="1524b7ba-9c8a-44d3-a823-459da2452703" xsi:nil="true"/>
    <PublishingStartDate xmlns="http://schemas.microsoft.com/sharepoint/v3" xsi:nil="true"/>
    <_dlc_DocId xmlns="30355ef0-b855-4ebb-a92a-a6c79f7573fd">72WVDYXX2UNK-755361107-95</_dlc_DocId>
    <_dlc_DocIdUrl xmlns="30355ef0-b855-4ebb-a92a-a6c79f7573fd">
      <Url>https://update.calstate.edu/csu-system/administration/academic-and-student-affairs/academic-programs-innovations-and-faculty-development/_layouts/15/DocIdRedir.aspx?ID=72WVDYXX2UNK-755361107-95</Url>
      <Description>72WVDYXX2UNK-755361107-95</Description>
    </_dlc_DocIdUrl>
    <_dlc_DocIdPersistId xmlns="30355ef0-b855-4ebb-a92a-a6c79f7573fd">true</_dlc_DocIdPersistId>
    <SharedWithUsers xmlns="30355ef0-b855-4ebb-a92a-a6c79f7573fd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863AED4B-29CA-4A2F-943E-52A9C2C7C60A}"/>
</file>

<file path=customXml/itemProps2.xml><?xml version="1.0" encoding="utf-8"?>
<ds:datastoreItem xmlns:ds="http://schemas.openxmlformats.org/officeDocument/2006/customXml" ds:itemID="{1249847E-E8E9-4CBB-B9D9-5214ED4E1720}"/>
</file>

<file path=customXml/itemProps3.xml><?xml version="1.0" encoding="utf-8"?>
<ds:datastoreItem xmlns:ds="http://schemas.openxmlformats.org/officeDocument/2006/customXml" ds:itemID="{2EC7397E-BB54-4859-8443-C2CC7398EDE5}"/>
</file>

<file path=customXml/itemProps4.xml><?xml version="1.0" encoding="utf-8"?>
<ds:datastoreItem xmlns:ds="http://schemas.openxmlformats.org/officeDocument/2006/customXml" ds:itemID="{B6607489-2CFF-4F8C-9ECD-BC092EBB3010}"/>
</file>

<file path=docProps/app.xml><?xml version="1.0" encoding="utf-8"?>
<Properties xmlns="http://schemas.openxmlformats.org/officeDocument/2006/extended-properties" xmlns:vt="http://schemas.openxmlformats.org/officeDocument/2006/docPropsVTypes">
  <TotalTime>1393</TotalTime>
  <Words>248</Words>
  <Application>Microsoft Office PowerPoint</Application>
  <PresentationFormat>On-screen Show (4:3)</PresentationFormat>
  <Paragraphs>61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Arial Narrow</vt:lpstr>
      <vt:lpstr>Default Design</vt:lpstr>
      <vt:lpstr>Slide 1</vt:lpstr>
    </vt:vector>
  </TitlesOfParts>
  <Company> 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Christine Mallon Hanson</dc:creator>
  <cp:lastModifiedBy>cormack</cp:lastModifiedBy>
  <cp:revision>74</cp:revision>
  <dcterms:created xsi:type="dcterms:W3CDTF">2005-10-30T18:00:55Z</dcterms:created>
  <dcterms:modified xsi:type="dcterms:W3CDTF">2010-11-17T21:00:53Z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0x010100BD795DB26E28B6498928AC80120CDEF1</vt:lpwstr>
  </property>
  <property fmtid="{D5CDD505-2E9C-101B-9397-08002B2CF9AE}" pid="3" name="_dlc_DocIdItemGuid">
    <vt:lpwstr>1a54297b-c63d-497a-808b-6d8c38095fc8</vt:lpwstr>
  </property>
  <property fmtid="{D5CDD505-2E9C-101B-9397-08002B2CF9AE}" pid="4" name="Order">
    <vt:r8>9500</vt:r8>
  </property>
  <property fmtid="{D5CDD505-2E9C-101B-9397-08002B2CF9AE}" pid="5" name="TemplateUrl">
    <vt:lpwstr/>
  </property>
  <property fmtid="{D5CDD505-2E9C-101B-9397-08002B2CF9AE}" pid="6" name="_dlc_DocIdIsMove">
    <vt:lpwstr>True</vt:lpwstr>
  </property>
  <property fmtid="{D5CDD505-2E9C-101B-9397-08002B2CF9AE}" pid="7" name="xd_Signature">
    <vt:bool>false</vt:bool>
  </property>
  <property fmtid="{D5CDD505-2E9C-101B-9397-08002B2CF9AE}" pid="8" name="xd_ProgID">
    <vt:lpwstr/>
  </property>
  <property fmtid="{D5CDD505-2E9C-101B-9397-08002B2CF9AE}" pid="9" name="_SourceUrl">
    <vt:lpwstr/>
  </property>
  <property fmtid="{D5CDD505-2E9C-101B-9397-08002B2CF9AE}" pid="10" name="_SharedFileIndex">
    <vt:lpwstr/>
  </property>
</Properties>
</file>