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6" r:id="rId2"/>
    <p:sldId id="257" r:id="rId3"/>
    <p:sldId id="266" r:id="rId4"/>
    <p:sldId id="287" r:id="rId5"/>
    <p:sldId id="288" r:id="rId6"/>
    <p:sldId id="289" r:id="rId7"/>
    <p:sldId id="301" r:id="rId8"/>
    <p:sldId id="267" r:id="rId9"/>
    <p:sldId id="309" r:id="rId10"/>
    <p:sldId id="290" r:id="rId11"/>
    <p:sldId id="310" r:id="rId12"/>
    <p:sldId id="302" r:id="rId13"/>
    <p:sldId id="291" r:id="rId14"/>
    <p:sldId id="292" r:id="rId15"/>
    <p:sldId id="293" r:id="rId16"/>
    <p:sldId id="311" r:id="rId17"/>
    <p:sldId id="308" r:id="rId18"/>
    <p:sldId id="303" r:id="rId19"/>
    <p:sldId id="294" r:id="rId20"/>
    <p:sldId id="295" r:id="rId21"/>
    <p:sldId id="284" r:id="rId22"/>
    <p:sldId id="279" r:id="rId23"/>
    <p:sldId id="296" r:id="rId24"/>
    <p:sldId id="300" r:id="rId25"/>
    <p:sldId id="299" r:id="rId26"/>
    <p:sldId id="278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24" autoAdjust="0"/>
  </p:normalViewPr>
  <p:slideViewPr>
    <p:cSldViewPr snapToGrid="0" snapToObjects="1">
      <p:cViewPr varScale="1">
        <p:scale>
          <a:sx n="89" d="100"/>
          <a:sy n="89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1081E-0318-4F40-9CED-D24F96335549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A3FB5-BD4C-CA48-9495-5F31D431BE7C}">
      <dgm:prSet phldrT="[Text]" custT="1"/>
      <dgm:spPr/>
      <dgm:t>
        <a:bodyPr/>
        <a:lstStyle/>
        <a:p>
          <a:r>
            <a:rPr lang="en-US" sz="1800" dirty="0" smtClean="0"/>
            <a:t>Title 5</a:t>
          </a:r>
          <a:endParaRPr lang="en-US" sz="1800" dirty="0"/>
        </a:p>
      </dgm:t>
    </dgm:pt>
    <dgm:pt modelId="{FA8B8722-D09C-334D-9A09-73EEE446AC2F}" type="parTrans" cxnId="{A18C6A11-901A-724D-A508-F303DC878192}">
      <dgm:prSet/>
      <dgm:spPr/>
      <dgm:t>
        <a:bodyPr/>
        <a:lstStyle/>
        <a:p>
          <a:endParaRPr lang="en-US"/>
        </a:p>
      </dgm:t>
    </dgm:pt>
    <dgm:pt modelId="{283E86D8-65EE-844A-94A9-3E902092D0FB}" type="sibTrans" cxnId="{A18C6A11-901A-724D-A508-F303DC878192}">
      <dgm:prSet/>
      <dgm:spPr/>
      <dgm:t>
        <a:bodyPr/>
        <a:lstStyle/>
        <a:p>
          <a:endParaRPr lang="en-US"/>
        </a:p>
      </dgm:t>
    </dgm:pt>
    <dgm:pt modelId="{5B8CB027-BB58-A04C-BAA9-F96CFB234ADE}">
      <dgm:prSet phldrT="[Text]" custT="1"/>
      <dgm:spPr/>
      <dgm:t>
        <a:bodyPr/>
        <a:lstStyle/>
        <a:p>
          <a:r>
            <a:rPr lang="en-US" sz="1800" dirty="0" smtClean="0"/>
            <a:t>CIP Code</a:t>
          </a:r>
          <a:endParaRPr lang="en-US" sz="1800" dirty="0"/>
        </a:p>
      </dgm:t>
    </dgm:pt>
    <dgm:pt modelId="{1D192BC1-5C63-4D40-8D1A-38EC172FDDF6}" type="parTrans" cxnId="{BD7A7538-0605-BA47-AFCC-E186B364BCA3}">
      <dgm:prSet/>
      <dgm:spPr/>
      <dgm:t>
        <a:bodyPr/>
        <a:lstStyle/>
        <a:p>
          <a:endParaRPr lang="en-US"/>
        </a:p>
      </dgm:t>
    </dgm:pt>
    <dgm:pt modelId="{66966254-3FEA-F444-9D8F-AF0E9E52BB7E}" type="sibTrans" cxnId="{BD7A7538-0605-BA47-AFCC-E186B364BCA3}">
      <dgm:prSet/>
      <dgm:spPr/>
      <dgm:t>
        <a:bodyPr/>
        <a:lstStyle/>
        <a:p>
          <a:endParaRPr lang="en-US"/>
        </a:p>
      </dgm:t>
    </dgm:pt>
    <dgm:pt modelId="{E6C31C91-A4D4-154C-9E77-DB7B0BD393AC}">
      <dgm:prSet phldrT="[Text]" custT="1"/>
      <dgm:spPr/>
      <dgm:t>
        <a:bodyPr/>
        <a:lstStyle/>
        <a:p>
          <a:r>
            <a:rPr lang="en-US" sz="1400" dirty="0" smtClean="0"/>
            <a:t>Accreditation Standards</a:t>
          </a:r>
          <a:endParaRPr lang="en-US" sz="1400" dirty="0"/>
        </a:p>
      </dgm:t>
    </dgm:pt>
    <dgm:pt modelId="{A7B62FED-64BC-F547-A3BA-FC9926708217}" type="parTrans" cxnId="{EE41A81A-E714-0343-A001-BFE8D7508F94}">
      <dgm:prSet/>
      <dgm:spPr/>
      <dgm:t>
        <a:bodyPr/>
        <a:lstStyle/>
        <a:p>
          <a:endParaRPr lang="en-US"/>
        </a:p>
      </dgm:t>
    </dgm:pt>
    <dgm:pt modelId="{ACC42697-F36E-4946-AD92-E9B3A08D9A2A}" type="sibTrans" cxnId="{EE41A81A-E714-0343-A001-BFE8D7508F94}">
      <dgm:prSet/>
      <dgm:spPr/>
      <dgm:t>
        <a:bodyPr/>
        <a:lstStyle/>
        <a:p>
          <a:endParaRPr lang="en-US"/>
        </a:p>
      </dgm:t>
    </dgm:pt>
    <dgm:pt modelId="{A316DD04-B7D2-7A4F-A0D4-BB6528574800}">
      <dgm:prSet phldrT="[Text]" custT="1"/>
      <dgm:spPr/>
      <dgm:t>
        <a:bodyPr/>
        <a:lstStyle/>
        <a:p>
          <a:r>
            <a:rPr lang="en-US" sz="1400" dirty="0" smtClean="0"/>
            <a:t>Current Discipline Research</a:t>
          </a:r>
          <a:endParaRPr lang="en-US" sz="1400" dirty="0"/>
        </a:p>
      </dgm:t>
    </dgm:pt>
    <dgm:pt modelId="{0626D708-15D1-A94B-BD0A-F41939422B7E}" type="parTrans" cxnId="{2230D7C6-92BF-2945-860B-58F26F1345E3}">
      <dgm:prSet/>
      <dgm:spPr/>
      <dgm:t>
        <a:bodyPr/>
        <a:lstStyle/>
        <a:p>
          <a:endParaRPr lang="en-US"/>
        </a:p>
      </dgm:t>
    </dgm:pt>
    <dgm:pt modelId="{AC6FF9CE-B448-6A40-8753-918878208927}" type="sibTrans" cxnId="{2230D7C6-92BF-2945-860B-58F26F1345E3}">
      <dgm:prSet/>
      <dgm:spPr/>
      <dgm:t>
        <a:bodyPr/>
        <a:lstStyle/>
        <a:p>
          <a:endParaRPr lang="en-US"/>
        </a:p>
      </dgm:t>
    </dgm:pt>
    <dgm:pt modelId="{334C4708-9EEC-DF4C-80EE-007E816E14B8}">
      <dgm:prSet phldrT="[Text]"/>
      <dgm:spPr/>
      <dgm:t>
        <a:bodyPr/>
        <a:lstStyle/>
        <a:p>
          <a:r>
            <a:rPr lang="en-US" dirty="0" smtClean="0"/>
            <a:t>Employment Statistics</a:t>
          </a:r>
          <a:endParaRPr lang="en-US" dirty="0"/>
        </a:p>
      </dgm:t>
    </dgm:pt>
    <dgm:pt modelId="{9E988D63-DA82-A745-8E29-62FDF150D232}" type="parTrans" cxnId="{540F3E09-91FB-084D-B69E-CF9A234D87B2}">
      <dgm:prSet/>
      <dgm:spPr/>
      <dgm:t>
        <a:bodyPr/>
        <a:lstStyle/>
        <a:p>
          <a:endParaRPr lang="en-US"/>
        </a:p>
      </dgm:t>
    </dgm:pt>
    <dgm:pt modelId="{D5C73D9C-2B5A-744F-8B34-5FCAA3DC2767}" type="sibTrans" cxnId="{540F3E09-91FB-084D-B69E-CF9A234D87B2}">
      <dgm:prSet/>
      <dgm:spPr/>
      <dgm:t>
        <a:bodyPr/>
        <a:lstStyle/>
        <a:p>
          <a:endParaRPr lang="en-US"/>
        </a:p>
      </dgm:t>
    </dgm:pt>
    <dgm:pt modelId="{7971179E-1EA3-8A40-86D4-CEC4DF767D92}">
      <dgm:prSet custT="1"/>
      <dgm:spPr/>
      <dgm:t>
        <a:bodyPr/>
        <a:lstStyle/>
        <a:p>
          <a:r>
            <a:rPr lang="en-US" sz="1400" dirty="0" smtClean="0"/>
            <a:t>Industry Projections or Community Advisories</a:t>
          </a:r>
          <a:endParaRPr lang="en-US" sz="1400" dirty="0"/>
        </a:p>
      </dgm:t>
    </dgm:pt>
    <dgm:pt modelId="{F28B5124-669E-834B-B997-35632F9EC089}" type="parTrans" cxnId="{B0A1D607-E44C-A442-9D35-8ABD7FC51FCA}">
      <dgm:prSet/>
      <dgm:spPr/>
      <dgm:t>
        <a:bodyPr/>
        <a:lstStyle/>
        <a:p>
          <a:endParaRPr lang="en-US"/>
        </a:p>
      </dgm:t>
    </dgm:pt>
    <dgm:pt modelId="{5235D43D-443F-F041-91BF-AD9DB8A01084}" type="sibTrans" cxnId="{B0A1D607-E44C-A442-9D35-8ABD7FC51FCA}">
      <dgm:prSet/>
      <dgm:spPr/>
      <dgm:t>
        <a:bodyPr/>
        <a:lstStyle/>
        <a:p>
          <a:endParaRPr lang="en-US"/>
        </a:p>
      </dgm:t>
    </dgm:pt>
    <dgm:pt modelId="{07A08338-5B28-684A-B4A0-BF7AA8824F64}">
      <dgm:prSet custT="1"/>
      <dgm:spPr/>
      <dgm:t>
        <a:bodyPr/>
        <a:lstStyle/>
        <a:p>
          <a:r>
            <a:rPr lang="en-US" sz="1400" dirty="0" smtClean="0"/>
            <a:t>Curriculum from Comparable Programs</a:t>
          </a:r>
          <a:endParaRPr lang="en-US" sz="1400" dirty="0"/>
        </a:p>
      </dgm:t>
    </dgm:pt>
    <dgm:pt modelId="{F3F2A862-7298-0E42-8452-EBC759CDCF75}" type="parTrans" cxnId="{81C0E047-04C2-8A46-9BD9-12EB3980E2F6}">
      <dgm:prSet/>
      <dgm:spPr/>
      <dgm:t>
        <a:bodyPr/>
        <a:lstStyle/>
        <a:p>
          <a:endParaRPr lang="en-US"/>
        </a:p>
      </dgm:t>
    </dgm:pt>
    <dgm:pt modelId="{0E36CBA8-5F3F-5946-9494-AE6240F0F65A}" type="sibTrans" cxnId="{81C0E047-04C2-8A46-9BD9-12EB3980E2F6}">
      <dgm:prSet/>
      <dgm:spPr/>
      <dgm:t>
        <a:bodyPr/>
        <a:lstStyle/>
        <a:p>
          <a:endParaRPr lang="en-US"/>
        </a:p>
      </dgm:t>
    </dgm:pt>
    <dgm:pt modelId="{A3DF83E3-574F-F540-93B9-FEFA056051B6}" type="pres">
      <dgm:prSet presAssocID="{5301081E-0318-4F40-9CED-D24F963355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8AEFD-3E7D-2342-B4A5-4D1EA931AB1E}" type="pres">
      <dgm:prSet presAssocID="{879A3FB5-BD4C-CA48-9495-5F31D431BE7C}" presName="node" presStyleLbl="node1" presStyleIdx="0" presStyleCnt="7" custAng="0" custScaleX="132635" custScaleY="9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9A436-22C0-6D43-95D9-E3072F2B1EC0}" type="pres">
      <dgm:prSet presAssocID="{879A3FB5-BD4C-CA48-9495-5F31D431BE7C}" presName="spNode" presStyleCnt="0"/>
      <dgm:spPr/>
      <dgm:t>
        <a:bodyPr/>
        <a:lstStyle/>
        <a:p>
          <a:endParaRPr lang="en-US"/>
        </a:p>
      </dgm:t>
    </dgm:pt>
    <dgm:pt modelId="{378DD2C0-51B2-0F4B-B724-9859E9E7A81F}" type="pres">
      <dgm:prSet presAssocID="{283E86D8-65EE-844A-94A9-3E902092D0FB}" presName="sibTrans" presStyleLbl="sibTrans1D1" presStyleIdx="0" presStyleCnt="7"/>
      <dgm:spPr/>
      <dgm:t>
        <a:bodyPr/>
        <a:lstStyle/>
        <a:p>
          <a:endParaRPr lang="en-US"/>
        </a:p>
      </dgm:t>
    </dgm:pt>
    <dgm:pt modelId="{D928E22D-0374-8940-97C9-1BB5D1BFEAB4}" type="pres">
      <dgm:prSet presAssocID="{5B8CB027-BB58-A04C-BAA9-F96CFB234ADE}" presName="node" presStyleLbl="node1" presStyleIdx="1" presStyleCnt="7" custScaleX="118583" custScaleY="10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4A2F6-0EB3-5B46-B80D-A6842698BC2E}" type="pres">
      <dgm:prSet presAssocID="{5B8CB027-BB58-A04C-BAA9-F96CFB234ADE}" presName="spNode" presStyleCnt="0"/>
      <dgm:spPr/>
      <dgm:t>
        <a:bodyPr/>
        <a:lstStyle/>
        <a:p>
          <a:endParaRPr lang="en-US"/>
        </a:p>
      </dgm:t>
    </dgm:pt>
    <dgm:pt modelId="{F60C27E2-CC45-C349-BA5E-C3A5F99A2A2C}" type="pres">
      <dgm:prSet presAssocID="{66966254-3FEA-F444-9D8F-AF0E9E52BB7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AE9D1F9D-5EA5-C145-BFB1-CFC744EA8782}" type="pres">
      <dgm:prSet presAssocID="{E6C31C91-A4D4-154C-9E77-DB7B0BD393AC}" presName="node" presStyleLbl="node1" presStyleIdx="2" presStyleCnt="7" custScaleY="153230" custRadScaleRad="103143" custRadScaleInc="-24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81C61-5F2E-F74D-8AD6-EF972B6EFF90}" type="pres">
      <dgm:prSet presAssocID="{E6C31C91-A4D4-154C-9E77-DB7B0BD393AC}" presName="spNode" presStyleCnt="0"/>
      <dgm:spPr/>
      <dgm:t>
        <a:bodyPr/>
        <a:lstStyle/>
        <a:p>
          <a:endParaRPr lang="en-US"/>
        </a:p>
      </dgm:t>
    </dgm:pt>
    <dgm:pt modelId="{505F76C8-3039-9846-A100-EFB5513FC6E4}" type="pres">
      <dgm:prSet presAssocID="{ACC42697-F36E-4946-AD92-E9B3A08D9A2A}" presName="sibTrans" presStyleLbl="sibTrans1D1" presStyleIdx="2" presStyleCnt="7"/>
      <dgm:spPr/>
      <dgm:t>
        <a:bodyPr/>
        <a:lstStyle/>
        <a:p>
          <a:endParaRPr lang="en-US"/>
        </a:p>
      </dgm:t>
    </dgm:pt>
    <dgm:pt modelId="{9DC9C6DD-2E24-6244-BF77-B16D92E2F2D1}" type="pres">
      <dgm:prSet presAssocID="{A316DD04-B7D2-7A4F-A0D4-BB6528574800}" presName="node" presStyleLbl="node1" presStyleIdx="3" presStyleCnt="7" custScaleX="92339" custScaleY="119051" custRadScaleRad="107214" custRadScaleInc="-74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C940F-9B62-B343-A517-244219E1EF23}" type="pres">
      <dgm:prSet presAssocID="{A316DD04-B7D2-7A4F-A0D4-BB6528574800}" presName="spNode" presStyleCnt="0"/>
      <dgm:spPr/>
      <dgm:t>
        <a:bodyPr/>
        <a:lstStyle/>
        <a:p>
          <a:endParaRPr lang="en-US"/>
        </a:p>
      </dgm:t>
    </dgm:pt>
    <dgm:pt modelId="{412E6A93-FC64-B847-A58C-8D5AA0E642E7}" type="pres">
      <dgm:prSet presAssocID="{AC6FF9CE-B448-6A40-8753-918878208927}" presName="sibTrans" presStyleLbl="sibTrans1D1" presStyleIdx="3" presStyleCnt="7"/>
      <dgm:spPr/>
      <dgm:t>
        <a:bodyPr/>
        <a:lstStyle/>
        <a:p>
          <a:endParaRPr lang="en-US"/>
        </a:p>
      </dgm:t>
    </dgm:pt>
    <dgm:pt modelId="{66835E65-F390-D049-9701-C9CD5A88C545}" type="pres">
      <dgm:prSet presAssocID="{334C4708-9EEC-DF4C-80EE-007E816E14B8}" presName="node" presStyleLbl="node1" presStyleIdx="4" presStyleCnt="7" custScaleX="99139" custScaleY="119158" custRadScaleRad="102517" custRadScaleInc="62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35628-449A-E842-B974-CD3BCCA4911F}" type="pres">
      <dgm:prSet presAssocID="{334C4708-9EEC-DF4C-80EE-007E816E14B8}" presName="spNode" presStyleCnt="0"/>
      <dgm:spPr/>
      <dgm:t>
        <a:bodyPr/>
        <a:lstStyle/>
        <a:p>
          <a:endParaRPr lang="en-US"/>
        </a:p>
      </dgm:t>
    </dgm:pt>
    <dgm:pt modelId="{0F16DBC0-A807-1745-AE59-62B68FFAFA54}" type="pres">
      <dgm:prSet presAssocID="{D5C73D9C-2B5A-744F-8B34-5FCAA3DC2767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AD9A517-BF22-954D-A5AE-874004630947}" type="pres">
      <dgm:prSet presAssocID="{7971179E-1EA3-8A40-86D4-CEC4DF767D92}" presName="node" presStyleLbl="node1" presStyleIdx="5" presStyleCnt="7" custScaleY="14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0C8F6-E2E5-3149-A3B7-26326E14C4C7}" type="pres">
      <dgm:prSet presAssocID="{7971179E-1EA3-8A40-86D4-CEC4DF767D92}" presName="spNode" presStyleCnt="0"/>
      <dgm:spPr/>
      <dgm:t>
        <a:bodyPr/>
        <a:lstStyle/>
        <a:p>
          <a:endParaRPr lang="en-US"/>
        </a:p>
      </dgm:t>
    </dgm:pt>
    <dgm:pt modelId="{981C8083-10E7-7845-BA0D-E3640BEC63C6}" type="pres">
      <dgm:prSet presAssocID="{5235D43D-443F-F041-91BF-AD9DB8A010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3CC065D8-0772-F342-A60B-47DF99421F3D}" type="pres">
      <dgm:prSet presAssocID="{07A08338-5B28-684A-B4A0-BF7AA8824F64}" presName="node" presStyleLbl="node1" presStyleIdx="6" presStyleCnt="7" custScaleX="123343" custScaleY="108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EECC3-606A-A744-BDB6-FD14A8434710}" type="pres">
      <dgm:prSet presAssocID="{07A08338-5B28-684A-B4A0-BF7AA8824F64}" presName="spNode" presStyleCnt="0"/>
      <dgm:spPr/>
      <dgm:t>
        <a:bodyPr/>
        <a:lstStyle/>
        <a:p>
          <a:endParaRPr lang="en-US"/>
        </a:p>
      </dgm:t>
    </dgm:pt>
    <dgm:pt modelId="{D473CD99-549C-C444-A6C8-3B4D456371C0}" type="pres">
      <dgm:prSet presAssocID="{0E36CBA8-5F3F-5946-9494-AE6240F0F65A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D7A7538-0605-BA47-AFCC-E186B364BCA3}" srcId="{5301081E-0318-4F40-9CED-D24F96335549}" destId="{5B8CB027-BB58-A04C-BAA9-F96CFB234ADE}" srcOrd="1" destOrd="0" parTransId="{1D192BC1-5C63-4D40-8D1A-38EC172FDDF6}" sibTransId="{66966254-3FEA-F444-9D8F-AF0E9E52BB7E}"/>
    <dgm:cxn modelId="{B0A1D607-E44C-A442-9D35-8ABD7FC51FCA}" srcId="{5301081E-0318-4F40-9CED-D24F96335549}" destId="{7971179E-1EA3-8A40-86D4-CEC4DF767D92}" srcOrd="5" destOrd="0" parTransId="{F28B5124-669E-834B-B997-35632F9EC089}" sibTransId="{5235D43D-443F-F041-91BF-AD9DB8A01084}"/>
    <dgm:cxn modelId="{540F3E09-91FB-084D-B69E-CF9A234D87B2}" srcId="{5301081E-0318-4F40-9CED-D24F96335549}" destId="{334C4708-9EEC-DF4C-80EE-007E816E14B8}" srcOrd="4" destOrd="0" parTransId="{9E988D63-DA82-A745-8E29-62FDF150D232}" sibTransId="{D5C73D9C-2B5A-744F-8B34-5FCAA3DC2767}"/>
    <dgm:cxn modelId="{660598B3-4EB4-EA47-ACD4-48B48BE068D0}" type="presOf" srcId="{66966254-3FEA-F444-9D8F-AF0E9E52BB7E}" destId="{F60C27E2-CC45-C349-BA5E-C3A5F99A2A2C}" srcOrd="0" destOrd="0" presId="urn:microsoft.com/office/officeart/2005/8/layout/cycle6"/>
    <dgm:cxn modelId="{81C0E047-04C2-8A46-9BD9-12EB3980E2F6}" srcId="{5301081E-0318-4F40-9CED-D24F96335549}" destId="{07A08338-5B28-684A-B4A0-BF7AA8824F64}" srcOrd="6" destOrd="0" parTransId="{F3F2A862-7298-0E42-8452-EBC759CDCF75}" sibTransId="{0E36CBA8-5F3F-5946-9494-AE6240F0F65A}"/>
    <dgm:cxn modelId="{126C6396-FED3-9D42-BA86-98F7A5EE50FA}" type="presOf" srcId="{07A08338-5B28-684A-B4A0-BF7AA8824F64}" destId="{3CC065D8-0772-F342-A60B-47DF99421F3D}" srcOrd="0" destOrd="0" presId="urn:microsoft.com/office/officeart/2005/8/layout/cycle6"/>
    <dgm:cxn modelId="{43714E8C-EA5F-4641-A089-79D8CF6A324D}" type="presOf" srcId="{ACC42697-F36E-4946-AD92-E9B3A08D9A2A}" destId="{505F76C8-3039-9846-A100-EFB5513FC6E4}" srcOrd="0" destOrd="0" presId="urn:microsoft.com/office/officeart/2005/8/layout/cycle6"/>
    <dgm:cxn modelId="{2D8112B5-6F6A-AF4A-B472-8F64412AC981}" type="presOf" srcId="{334C4708-9EEC-DF4C-80EE-007E816E14B8}" destId="{66835E65-F390-D049-9701-C9CD5A88C545}" srcOrd="0" destOrd="0" presId="urn:microsoft.com/office/officeart/2005/8/layout/cycle6"/>
    <dgm:cxn modelId="{0C659C29-AFC9-D544-9105-7187D1675EDA}" type="presOf" srcId="{7971179E-1EA3-8A40-86D4-CEC4DF767D92}" destId="{DAD9A517-BF22-954D-A5AE-874004630947}" srcOrd="0" destOrd="0" presId="urn:microsoft.com/office/officeart/2005/8/layout/cycle6"/>
    <dgm:cxn modelId="{2B8DBAA6-E7B2-8F40-AAF2-F7D3C787E0E5}" type="presOf" srcId="{D5C73D9C-2B5A-744F-8B34-5FCAA3DC2767}" destId="{0F16DBC0-A807-1745-AE59-62B68FFAFA54}" srcOrd="0" destOrd="0" presId="urn:microsoft.com/office/officeart/2005/8/layout/cycle6"/>
    <dgm:cxn modelId="{AC9D3D2D-EE7B-7442-A166-5C542195952D}" type="presOf" srcId="{5235D43D-443F-F041-91BF-AD9DB8A01084}" destId="{981C8083-10E7-7845-BA0D-E3640BEC63C6}" srcOrd="0" destOrd="0" presId="urn:microsoft.com/office/officeart/2005/8/layout/cycle6"/>
    <dgm:cxn modelId="{725B089C-2A46-BF4E-8084-24E498E6C82C}" type="presOf" srcId="{5B8CB027-BB58-A04C-BAA9-F96CFB234ADE}" destId="{D928E22D-0374-8940-97C9-1BB5D1BFEAB4}" srcOrd="0" destOrd="0" presId="urn:microsoft.com/office/officeart/2005/8/layout/cycle6"/>
    <dgm:cxn modelId="{A6172391-A4EE-9D47-A744-65E0C633023B}" type="presOf" srcId="{AC6FF9CE-B448-6A40-8753-918878208927}" destId="{412E6A93-FC64-B847-A58C-8D5AA0E642E7}" srcOrd="0" destOrd="0" presId="urn:microsoft.com/office/officeart/2005/8/layout/cycle6"/>
    <dgm:cxn modelId="{EE41A81A-E714-0343-A001-BFE8D7508F94}" srcId="{5301081E-0318-4F40-9CED-D24F96335549}" destId="{E6C31C91-A4D4-154C-9E77-DB7B0BD393AC}" srcOrd="2" destOrd="0" parTransId="{A7B62FED-64BC-F547-A3BA-FC9926708217}" sibTransId="{ACC42697-F36E-4946-AD92-E9B3A08D9A2A}"/>
    <dgm:cxn modelId="{E474ED5B-2AE5-D040-88A3-F9F52E01F09D}" type="presOf" srcId="{A316DD04-B7D2-7A4F-A0D4-BB6528574800}" destId="{9DC9C6DD-2E24-6244-BF77-B16D92E2F2D1}" srcOrd="0" destOrd="0" presId="urn:microsoft.com/office/officeart/2005/8/layout/cycle6"/>
    <dgm:cxn modelId="{EF45BBB6-A555-8B48-8351-58813D003578}" type="presOf" srcId="{E6C31C91-A4D4-154C-9E77-DB7B0BD393AC}" destId="{AE9D1F9D-5EA5-C145-BFB1-CFC744EA8782}" srcOrd="0" destOrd="0" presId="urn:microsoft.com/office/officeart/2005/8/layout/cycle6"/>
    <dgm:cxn modelId="{A18C6A11-901A-724D-A508-F303DC878192}" srcId="{5301081E-0318-4F40-9CED-D24F96335549}" destId="{879A3FB5-BD4C-CA48-9495-5F31D431BE7C}" srcOrd="0" destOrd="0" parTransId="{FA8B8722-D09C-334D-9A09-73EEE446AC2F}" sibTransId="{283E86D8-65EE-844A-94A9-3E902092D0FB}"/>
    <dgm:cxn modelId="{4C0814B1-3B68-A64C-A33F-70858F4DAABE}" type="presOf" srcId="{879A3FB5-BD4C-CA48-9495-5F31D431BE7C}" destId="{3828AEFD-3E7D-2342-B4A5-4D1EA931AB1E}" srcOrd="0" destOrd="0" presId="urn:microsoft.com/office/officeart/2005/8/layout/cycle6"/>
    <dgm:cxn modelId="{A968CC6F-6C2E-5744-B9EE-3A5C156D47AD}" type="presOf" srcId="{283E86D8-65EE-844A-94A9-3E902092D0FB}" destId="{378DD2C0-51B2-0F4B-B724-9859E9E7A81F}" srcOrd="0" destOrd="0" presId="urn:microsoft.com/office/officeart/2005/8/layout/cycle6"/>
    <dgm:cxn modelId="{EA329902-FB83-5543-913D-F88A4D2E59D1}" type="presOf" srcId="{0E36CBA8-5F3F-5946-9494-AE6240F0F65A}" destId="{D473CD99-549C-C444-A6C8-3B4D456371C0}" srcOrd="0" destOrd="0" presId="urn:microsoft.com/office/officeart/2005/8/layout/cycle6"/>
    <dgm:cxn modelId="{2230D7C6-92BF-2945-860B-58F26F1345E3}" srcId="{5301081E-0318-4F40-9CED-D24F96335549}" destId="{A316DD04-B7D2-7A4F-A0D4-BB6528574800}" srcOrd="3" destOrd="0" parTransId="{0626D708-15D1-A94B-BD0A-F41939422B7E}" sibTransId="{AC6FF9CE-B448-6A40-8753-918878208927}"/>
    <dgm:cxn modelId="{247F38BD-370E-A743-8861-26701FE04B22}" type="presOf" srcId="{5301081E-0318-4F40-9CED-D24F96335549}" destId="{A3DF83E3-574F-F540-93B9-FEFA056051B6}" srcOrd="0" destOrd="0" presId="urn:microsoft.com/office/officeart/2005/8/layout/cycle6"/>
    <dgm:cxn modelId="{AFA907DC-887F-1C47-8FA5-B11E317E499F}" type="presParOf" srcId="{A3DF83E3-574F-F540-93B9-FEFA056051B6}" destId="{3828AEFD-3E7D-2342-B4A5-4D1EA931AB1E}" srcOrd="0" destOrd="0" presId="urn:microsoft.com/office/officeart/2005/8/layout/cycle6"/>
    <dgm:cxn modelId="{D88E2856-0351-A448-A8BA-593FDDAC3E90}" type="presParOf" srcId="{A3DF83E3-574F-F540-93B9-FEFA056051B6}" destId="{0999A436-22C0-6D43-95D9-E3072F2B1EC0}" srcOrd="1" destOrd="0" presId="urn:microsoft.com/office/officeart/2005/8/layout/cycle6"/>
    <dgm:cxn modelId="{971F34BA-DD0F-0240-A649-113B57BC6E80}" type="presParOf" srcId="{A3DF83E3-574F-F540-93B9-FEFA056051B6}" destId="{378DD2C0-51B2-0F4B-B724-9859E9E7A81F}" srcOrd="2" destOrd="0" presId="urn:microsoft.com/office/officeart/2005/8/layout/cycle6"/>
    <dgm:cxn modelId="{1A86F8AB-9DB2-0F4E-8F64-9547C4266BFD}" type="presParOf" srcId="{A3DF83E3-574F-F540-93B9-FEFA056051B6}" destId="{D928E22D-0374-8940-97C9-1BB5D1BFEAB4}" srcOrd="3" destOrd="0" presId="urn:microsoft.com/office/officeart/2005/8/layout/cycle6"/>
    <dgm:cxn modelId="{123CDA8A-B2DD-D043-B2AC-39F800AFCBB5}" type="presParOf" srcId="{A3DF83E3-574F-F540-93B9-FEFA056051B6}" destId="{1DA4A2F6-0EB3-5B46-B80D-A6842698BC2E}" srcOrd="4" destOrd="0" presId="urn:microsoft.com/office/officeart/2005/8/layout/cycle6"/>
    <dgm:cxn modelId="{A8B71839-A3B1-FA43-B1B2-F623CAF8CC4E}" type="presParOf" srcId="{A3DF83E3-574F-F540-93B9-FEFA056051B6}" destId="{F60C27E2-CC45-C349-BA5E-C3A5F99A2A2C}" srcOrd="5" destOrd="0" presId="urn:microsoft.com/office/officeart/2005/8/layout/cycle6"/>
    <dgm:cxn modelId="{3101A50E-FCE6-D24D-9632-B2598C14D22A}" type="presParOf" srcId="{A3DF83E3-574F-F540-93B9-FEFA056051B6}" destId="{AE9D1F9D-5EA5-C145-BFB1-CFC744EA8782}" srcOrd="6" destOrd="0" presId="urn:microsoft.com/office/officeart/2005/8/layout/cycle6"/>
    <dgm:cxn modelId="{AE3342F0-B5FA-6149-A64A-AC72D39C9381}" type="presParOf" srcId="{A3DF83E3-574F-F540-93B9-FEFA056051B6}" destId="{62681C61-5F2E-F74D-8AD6-EF972B6EFF90}" srcOrd="7" destOrd="0" presId="urn:microsoft.com/office/officeart/2005/8/layout/cycle6"/>
    <dgm:cxn modelId="{6BF84560-6675-DA4F-9299-37D4ABA2AE7A}" type="presParOf" srcId="{A3DF83E3-574F-F540-93B9-FEFA056051B6}" destId="{505F76C8-3039-9846-A100-EFB5513FC6E4}" srcOrd="8" destOrd="0" presId="urn:microsoft.com/office/officeart/2005/8/layout/cycle6"/>
    <dgm:cxn modelId="{1B3E410E-E85E-9D48-AEF2-D72B82CF8475}" type="presParOf" srcId="{A3DF83E3-574F-F540-93B9-FEFA056051B6}" destId="{9DC9C6DD-2E24-6244-BF77-B16D92E2F2D1}" srcOrd="9" destOrd="0" presId="urn:microsoft.com/office/officeart/2005/8/layout/cycle6"/>
    <dgm:cxn modelId="{1401CED6-56BB-E64A-A337-CD390A7257E2}" type="presParOf" srcId="{A3DF83E3-574F-F540-93B9-FEFA056051B6}" destId="{C61C940F-9B62-B343-A517-244219E1EF23}" srcOrd="10" destOrd="0" presId="urn:microsoft.com/office/officeart/2005/8/layout/cycle6"/>
    <dgm:cxn modelId="{4AFDB85E-E60B-184C-9EE6-535059EA5374}" type="presParOf" srcId="{A3DF83E3-574F-F540-93B9-FEFA056051B6}" destId="{412E6A93-FC64-B847-A58C-8D5AA0E642E7}" srcOrd="11" destOrd="0" presId="urn:microsoft.com/office/officeart/2005/8/layout/cycle6"/>
    <dgm:cxn modelId="{41D7CFD8-DC2D-1242-8163-69992CB1D646}" type="presParOf" srcId="{A3DF83E3-574F-F540-93B9-FEFA056051B6}" destId="{66835E65-F390-D049-9701-C9CD5A88C545}" srcOrd="12" destOrd="0" presId="urn:microsoft.com/office/officeart/2005/8/layout/cycle6"/>
    <dgm:cxn modelId="{CB3A6B0C-CF7B-FD4B-B9C9-8DF6C5B90997}" type="presParOf" srcId="{A3DF83E3-574F-F540-93B9-FEFA056051B6}" destId="{0B135628-449A-E842-B974-CD3BCCA4911F}" srcOrd="13" destOrd="0" presId="urn:microsoft.com/office/officeart/2005/8/layout/cycle6"/>
    <dgm:cxn modelId="{A150702C-404C-C247-AA3E-CB66CC6D395E}" type="presParOf" srcId="{A3DF83E3-574F-F540-93B9-FEFA056051B6}" destId="{0F16DBC0-A807-1745-AE59-62B68FFAFA54}" srcOrd="14" destOrd="0" presId="urn:microsoft.com/office/officeart/2005/8/layout/cycle6"/>
    <dgm:cxn modelId="{57349DC9-4632-4A42-977C-03BD059CFF40}" type="presParOf" srcId="{A3DF83E3-574F-F540-93B9-FEFA056051B6}" destId="{DAD9A517-BF22-954D-A5AE-874004630947}" srcOrd="15" destOrd="0" presId="urn:microsoft.com/office/officeart/2005/8/layout/cycle6"/>
    <dgm:cxn modelId="{1FF61CE7-4E8E-F94E-915D-179091A9B120}" type="presParOf" srcId="{A3DF83E3-574F-F540-93B9-FEFA056051B6}" destId="{3680C8F6-E2E5-3149-A3B7-26326E14C4C7}" srcOrd="16" destOrd="0" presId="urn:microsoft.com/office/officeart/2005/8/layout/cycle6"/>
    <dgm:cxn modelId="{7D7417E9-42B2-4840-8F01-8B84F9DA7559}" type="presParOf" srcId="{A3DF83E3-574F-F540-93B9-FEFA056051B6}" destId="{981C8083-10E7-7845-BA0D-E3640BEC63C6}" srcOrd="17" destOrd="0" presId="urn:microsoft.com/office/officeart/2005/8/layout/cycle6"/>
    <dgm:cxn modelId="{3EF23C1F-AB14-3940-90E9-555D2EB47791}" type="presParOf" srcId="{A3DF83E3-574F-F540-93B9-FEFA056051B6}" destId="{3CC065D8-0772-F342-A60B-47DF99421F3D}" srcOrd="18" destOrd="0" presId="urn:microsoft.com/office/officeart/2005/8/layout/cycle6"/>
    <dgm:cxn modelId="{D809ED61-9BF0-BE4C-AA38-05F5594DF4D5}" type="presParOf" srcId="{A3DF83E3-574F-F540-93B9-FEFA056051B6}" destId="{26DEECC3-606A-A744-BDB6-FD14A8434710}" srcOrd="19" destOrd="0" presId="urn:microsoft.com/office/officeart/2005/8/layout/cycle6"/>
    <dgm:cxn modelId="{0EA7C7FD-2AF0-9B4A-A462-1CBE50A79817}" type="presParOf" srcId="{A3DF83E3-574F-F540-93B9-FEFA056051B6}" destId="{D473CD99-549C-C444-A6C8-3B4D456371C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8AEFD-3E7D-2342-B4A5-4D1EA931AB1E}">
      <dsp:nvSpPr>
        <dsp:cNvPr id="0" name=""/>
        <dsp:cNvSpPr/>
      </dsp:nvSpPr>
      <dsp:spPr>
        <a:xfrm>
          <a:off x="2943789" y="-35404"/>
          <a:ext cx="1656220" cy="8035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Title 5</a:t>
          </a:r>
          <a:endParaRPr lang="en-US" sz="1800" kern="1200" dirty="0"/>
        </a:p>
      </dsp:txBody>
      <dsp:txXfrm>
        <a:off x="2983013" y="3820"/>
        <a:ext cx="1577772" cy="725069"/>
      </dsp:txXfrm>
    </dsp:sp>
    <dsp:sp modelId="{378DD2C0-51B2-0F4B-B724-9859E9E7A81F}">
      <dsp:nvSpPr>
        <dsp:cNvPr id="0" name=""/>
        <dsp:cNvSpPr/>
      </dsp:nvSpPr>
      <dsp:spPr>
        <a:xfrm>
          <a:off x="1456796" y="366354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3148735" y="155297"/>
              </a:moveTo>
              <a:arcTo wR="2315103" hR="2315103" stAng="17466322" swAng="86331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E22D-0374-8940-97C9-1BB5D1BFEAB4}">
      <dsp:nvSpPr>
        <dsp:cNvPr id="0" name=""/>
        <dsp:cNvSpPr/>
      </dsp:nvSpPr>
      <dsp:spPr>
        <a:xfrm>
          <a:off x="4841544" y="799994"/>
          <a:ext cx="1480752" cy="8760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CIP Code</a:t>
          </a:r>
          <a:endParaRPr lang="en-US" sz="1800" kern="1200" dirty="0"/>
        </a:p>
      </dsp:txBody>
      <dsp:txXfrm>
        <a:off x="4884309" y="842759"/>
        <a:ext cx="1395222" cy="790509"/>
      </dsp:txXfrm>
    </dsp:sp>
    <dsp:sp modelId="{F60C27E2-CC45-C349-BA5E-C3A5F99A2A2C}">
      <dsp:nvSpPr>
        <dsp:cNvPr id="0" name=""/>
        <dsp:cNvSpPr/>
      </dsp:nvSpPr>
      <dsp:spPr>
        <a:xfrm>
          <a:off x="1559364" y="555980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4302037" y="1126913"/>
              </a:moveTo>
              <a:arcTo wR="2315103" hR="2315103" stAng="19747230" swAng="1170331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D1F9D-5EA5-C145-BFB1-CFC744EA8782}">
      <dsp:nvSpPr>
        <dsp:cNvPr id="0" name=""/>
        <dsp:cNvSpPr/>
      </dsp:nvSpPr>
      <dsp:spPr>
        <a:xfrm>
          <a:off x="5507698" y="2422363"/>
          <a:ext cx="1248705" cy="1243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Accreditation Standards</a:t>
          </a:r>
          <a:endParaRPr lang="en-US" sz="1400" kern="1200" dirty="0"/>
        </a:p>
      </dsp:txBody>
      <dsp:txXfrm>
        <a:off x="5568411" y="2483076"/>
        <a:ext cx="1127279" cy="1122278"/>
      </dsp:txXfrm>
    </dsp:sp>
    <dsp:sp modelId="{505F76C8-3039-9846-A100-EFB5513FC6E4}">
      <dsp:nvSpPr>
        <dsp:cNvPr id="0" name=""/>
        <dsp:cNvSpPr/>
      </dsp:nvSpPr>
      <dsp:spPr>
        <a:xfrm>
          <a:off x="1378197" y="822663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4567969" y="2848297"/>
              </a:moveTo>
              <a:arcTo wR="2315103" hR="2315103" stAng="798924" swAng="73308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9C6DD-2E24-6244-BF77-B16D92E2F2D1}">
      <dsp:nvSpPr>
        <dsp:cNvPr id="0" name=""/>
        <dsp:cNvSpPr/>
      </dsp:nvSpPr>
      <dsp:spPr>
        <a:xfrm>
          <a:off x="4741331" y="4140200"/>
          <a:ext cx="1153041" cy="9662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Current Discipline Research</a:t>
          </a:r>
          <a:endParaRPr lang="en-US" sz="1400" kern="1200" dirty="0"/>
        </a:p>
      </dsp:txBody>
      <dsp:txXfrm>
        <a:off x="4788501" y="4187370"/>
        <a:ext cx="1058701" cy="871947"/>
      </dsp:txXfrm>
    </dsp:sp>
    <dsp:sp modelId="{412E6A93-FC64-B847-A58C-8D5AA0E642E7}">
      <dsp:nvSpPr>
        <dsp:cNvPr id="0" name=""/>
        <dsp:cNvSpPr/>
      </dsp:nvSpPr>
      <dsp:spPr>
        <a:xfrm>
          <a:off x="1603343" y="487402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3121489" y="4485228"/>
              </a:moveTo>
              <a:arcTo wR="2315103" hR="2315103" stAng="4176941" swAng="263267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35E65-F390-D049-9701-C9CD5A88C545}">
      <dsp:nvSpPr>
        <dsp:cNvPr id="0" name=""/>
        <dsp:cNvSpPr/>
      </dsp:nvSpPr>
      <dsp:spPr>
        <a:xfrm>
          <a:off x="1741446" y="4105925"/>
          <a:ext cx="1237953" cy="967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Employment Statistics</a:t>
          </a:r>
          <a:endParaRPr lang="en-US" sz="1500" kern="1200" dirty="0"/>
        </a:p>
      </dsp:txBody>
      <dsp:txXfrm>
        <a:off x="1788659" y="4153138"/>
        <a:ext cx="1143527" cy="872729"/>
      </dsp:txXfrm>
    </dsp:sp>
    <dsp:sp modelId="{0F16DBC0-A807-1745-AE59-62B68FFAFA54}">
      <dsp:nvSpPr>
        <dsp:cNvPr id="0" name=""/>
        <dsp:cNvSpPr/>
      </dsp:nvSpPr>
      <dsp:spPr>
        <a:xfrm>
          <a:off x="1608134" y="714525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263728" y="3388212"/>
              </a:moveTo>
              <a:arcTo wR="2315103" hR="2315103" stAng="9143109" swAng="524160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9A517-BF22-954D-A5AE-874004630947}">
      <dsp:nvSpPr>
        <dsp:cNvPr id="0" name=""/>
        <dsp:cNvSpPr/>
      </dsp:nvSpPr>
      <dsp:spPr>
        <a:xfrm>
          <a:off x="890488" y="2617916"/>
          <a:ext cx="1248705" cy="115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 Projections or Community Advisories</a:t>
          </a:r>
          <a:endParaRPr lang="en-US" sz="1400" kern="1200" dirty="0"/>
        </a:p>
      </dsp:txBody>
      <dsp:txXfrm>
        <a:off x="946988" y="2674416"/>
        <a:ext cx="1135705" cy="1044400"/>
      </dsp:txXfrm>
    </dsp:sp>
    <dsp:sp modelId="{981C8083-10E7-7845-BA0D-E3640BEC63C6}">
      <dsp:nvSpPr>
        <dsp:cNvPr id="0" name=""/>
        <dsp:cNvSpPr/>
      </dsp:nvSpPr>
      <dsp:spPr>
        <a:xfrm>
          <a:off x="1456796" y="366354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1158" y="2241880"/>
              </a:moveTo>
              <a:arcTo wR="2315103" hR="2315103" stAng="10908749" swAng="1420222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065D8-0772-F342-A60B-47DF99421F3D}">
      <dsp:nvSpPr>
        <dsp:cNvPr id="0" name=""/>
        <dsp:cNvSpPr/>
      </dsp:nvSpPr>
      <dsp:spPr>
        <a:xfrm>
          <a:off x="1191784" y="799357"/>
          <a:ext cx="1540190" cy="8773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Curriculum from Comparable Programs</a:t>
          </a:r>
          <a:endParaRPr lang="en-US" sz="1400" kern="1200" dirty="0"/>
        </a:p>
      </dsp:txBody>
      <dsp:txXfrm>
        <a:off x="1234611" y="842184"/>
        <a:ext cx="1454536" cy="791659"/>
      </dsp:txXfrm>
    </dsp:sp>
    <dsp:sp modelId="{D473CD99-549C-C444-A6C8-3B4D456371C0}">
      <dsp:nvSpPr>
        <dsp:cNvPr id="0" name=""/>
        <dsp:cNvSpPr/>
      </dsp:nvSpPr>
      <dsp:spPr>
        <a:xfrm>
          <a:off x="1456796" y="366354"/>
          <a:ext cx="4630206" cy="4630206"/>
        </a:xfrm>
        <a:custGeom>
          <a:avLst/>
          <a:gdLst/>
          <a:ahLst/>
          <a:cxnLst/>
          <a:rect l="0" t="0" r="0" b="0"/>
          <a:pathLst>
            <a:path>
              <a:moveTo>
                <a:pt x="971797" y="429570"/>
              </a:moveTo>
              <a:arcTo wR="2315103" hR="2315103" stAng="14071972" swAng="861722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22A4F-FC5B-8E44-9520-154157DE4DA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6320-979E-584B-9B23-3B5B0967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8AB2-2C51-A648-8845-D8107183F24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D155-F959-B24C-9D7E-AE47AE258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255" indent="-291636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546" indent="-23330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3164" indent="-23330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782" indent="-23330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C0384D-087B-4286-AF9A-CC177FA267BD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The California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6328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 userDrawn="1"/>
        </p:nvSpPr>
        <p:spPr bwMode="auto">
          <a:xfrm>
            <a:off x="0" y="1981200"/>
            <a:ext cx="9144000" cy="2895600"/>
          </a:xfrm>
          <a:prstGeom prst="rect">
            <a:avLst/>
          </a:prstGeom>
          <a:solidFill>
            <a:srgbClr val="CF14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.edu/ap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0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June 6, 2017</a:t>
            </a:r>
          </a:p>
          <a:p>
            <a:pPr algn="ctr"/>
            <a:r>
              <a:rPr lang="en-US" sz="1800" dirty="0" smtClean="0"/>
              <a:t>CSU Chancellor’s Office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9650" y="3454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kern="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3600" kern="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Proposal, Review and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endParaRPr lang="en-US" sz="2800" b="0" kern="0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0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9650" y="2133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Academic Planning Summit</a:t>
            </a:r>
            <a:endParaRPr lang="en-US" sz="4000" kern="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2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89" y="5288598"/>
            <a:ext cx="6781800" cy="88360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Curriculum Map Template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38141"/>
              </p:ext>
            </p:extLst>
          </p:nvPr>
        </p:nvGraphicFramePr>
        <p:xfrm>
          <a:off x="387350" y="685800"/>
          <a:ext cx="83693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8369300" imgH="4267200" progId="Word.Document.12">
                  <p:embed/>
                </p:oleObj>
              </mc:Choice>
              <mc:Fallback>
                <p:oleObj name="Document" r:id="rId4" imgW="83693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685800"/>
                        <a:ext cx="83693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88-152C-Offma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8" b="16108"/>
          <a:stretch>
            <a:fillRect/>
          </a:stretch>
        </p:blipFill>
        <p:spPr>
          <a:xfrm>
            <a:off x="762000" y="685800"/>
            <a:ext cx="7543800" cy="4178938"/>
          </a:xfrm>
        </p:spPr>
      </p:pic>
    </p:spTree>
    <p:extLst>
      <p:ext uri="{BB962C8B-B14F-4D97-AF65-F5344CB8AC3E}">
        <p14:creationId xmlns:p14="http://schemas.microsoft.com/office/powerpoint/2010/main" val="8425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9686"/>
            <a:ext cx="6781800" cy="60381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Sample Curriculum Map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30795"/>
              </p:ext>
            </p:extLst>
          </p:nvPr>
        </p:nvGraphicFramePr>
        <p:xfrm>
          <a:off x="387350" y="447657"/>
          <a:ext cx="8159369" cy="503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8369300" imgH="4508500" progId="Word.Document.12">
                  <p:embed/>
                </p:oleObj>
              </mc:Choice>
              <mc:Fallback>
                <p:oleObj name="Document" r:id="rId4" imgW="8369300" imgH="450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447657"/>
                        <a:ext cx="8159369" cy="503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Proposal Review Criteria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What do reviewers look for?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297512"/>
            <a:ext cx="7835179" cy="8746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Succinct responses to the prompts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Coherent catalog description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clear admission requirements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required courses listed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accurate unit counts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hool_funn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72" y="901011"/>
            <a:ext cx="3484461" cy="41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30584"/>
            <a:ext cx="6781800" cy="1041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66540"/>
          </a:xfrm>
        </p:spPr>
        <p:txBody>
          <a:bodyPr/>
          <a:lstStyle/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Assessment Plan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assessment sections addressed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measureable SLOs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activity to measure learning outcome is VALID</a:t>
            </a:r>
            <a:endParaRPr lang="en-US" dirty="0"/>
          </a:p>
        </p:txBody>
      </p:sp>
      <p:pic>
        <p:nvPicPr>
          <p:cNvPr id="4" name="Picture 3" descr="rubric-clip-a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68" y="621380"/>
            <a:ext cx="3503429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0186"/>
            <a:ext cx="6781800" cy="1092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You will be evaluated on how well you handle this thing.</a:t>
            </a:r>
            <a:endParaRPr lang="en-US" sz="3600" dirty="0"/>
          </a:p>
        </p:txBody>
      </p:sp>
      <p:pic>
        <p:nvPicPr>
          <p:cNvPr id="4" name="Content Placeholder 3" descr="4 assessment 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b="14629"/>
          <a:stretch>
            <a:fillRect/>
          </a:stretch>
        </p:blipFill>
        <p:spPr>
          <a:xfrm>
            <a:off x="762000" y="856777"/>
            <a:ext cx="7543800" cy="4142771"/>
          </a:xfrm>
        </p:spPr>
      </p:pic>
    </p:spTree>
    <p:extLst>
      <p:ext uri="{BB962C8B-B14F-4D97-AF65-F5344CB8AC3E}">
        <p14:creationId xmlns:p14="http://schemas.microsoft.com/office/powerpoint/2010/main" val="14077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Example of a non-measureable SLO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develop an appreciation for and understand the development of psychological theories, including their origins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sychology-overview-1024x8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2" y="2177223"/>
            <a:ext cx="6404465" cy="32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95858"/>
            <a:ext cx="6781800" cy="134609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Example – </a:t>
            </a:r>
            <a:br>
              <a:rPr lang="en-US" sz="3200" dirty="0" smtClean="0"/>
            </a:br>
            <a:r>
              <a:rPr lang="en-US" sz="3200" dirty="0" smtClean="0"/>
              <a:t>Measurable SLO and Invalid Assessment Activity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694121" cy="41340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SLO: </a:t>
            </a:r>
            <a:r>
              <a:rPr lang="en-US" dirty="0"/>
              <a:t>Students will describe and summarize the</a:t>
            </a:r>
          </a:p>
          <a:p>
            <a:pPr marL="0" indent="0">
              <a:buNone/>
            </a:pPr>
            <a:r>
              <a:rPr lang="en-US" dirty="0"/>
              <a:t>development of psychological theories, including their origins and </a:t>
            </a:r>
            <a:r>
              <a:rPr lang="en-US" dirty="0" smtClean="0"/>
              <a:t>alterations.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Assessment: True/False Exam</a:t>
            </a:r>
            <a:endParaRPr lang="en-US" dirty="0"/>
          </a:p>
        </p:txBody>
      </p:sp>
      <p:pic>
        <p:nvPicPr>
          <p:cNvPr id="4" name="Picture 3" descr="th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82" y="2681324"/>
            <a:ext cx="3164936" cy="21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32380"/>
            <a:ext cx="6781800" cy="939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Student Demand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compelling</a:t>
            </a:r>
            <a:r>
              <a:rPr lang="en-US" dirty="0" smtClean="0"/>
              <a:t> 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surveys – current data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petitions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enrollment trends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letters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Approvals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documentation with signatures</a:t>
            </a:r>
            <a:endParaRPr lang="en-US" dirty="0"/>
          </a:p>
        </p:txBody>
      </p:sp>
      <p:pic>
        <p:nvPicPr>
          <p:cNvPr id="4" name="Picture 3" descr="-mathematic-mathematician-maths-numbers-accountant-jlvn106_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72" y="434222"/>
            <a:ext cx="3369128" cy="36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223933"/>
            <a:ext cx="6781800" cy="98213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Design: Sources and Resources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5542"/>
              </p:ext>
            </p:extLst>
          </p:nvPr>
        </p:nvGraphicFramePr>
        <p:xfrm>
          <a:off x="736600" y="347132"/>
          <a:ext cx="7543800" cy="521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4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29422"/>
            <a:ext cx="4947742" cy="5427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Self-Support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criteria to qualify as self-support are met</a:t>
            </a:r>
          </a:p>
          <a:p>
            <a:pPr marL="320040" lvl="1" indent="0">
              <a:buNone/>
            </a:pPr>
            <a:r>
              <a:rPr lang="en-US" dirty="0" smtClean="0"/>
              <a:t>	complete and reasonable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dirty="0" smtClean="0"/>
              <a:t>budget with accurate calculations</a:t>
            </a:r>
            <a:endParaRPr lang="en-US" dirty="0"/>
          </a:p>
        </p:txBody>
      </p:sp>
      <p:pic>
        <p:nvPicPr>
          <p:cNvPr id="5" name="Picture 4" descr="th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4" y="3006990"/>
            <a:ext cx="3245652" cy="29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Perspective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7886" y="871369"/>
            <a:ext cx="6927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Elizabeth Adams</a:t>
            </a:r>
          </a:p>
          <a:p>
            <a:r>
              <a:rPr lang="en-US" sz="3600" dirty="0" smtClean="0"/>
              <a:t>Associate Vice President, Undergraduate Studies</a:t>
            </a:r>
          </a:p>
          <a:p>
            <a:endParaRPr lang="en-US" sz="3200" dirty="0"/>
          </a:p>
          <a:p>
            <a:r>
              <a:rPr lang="en-US" sz="2800" dirty="0" smtClean="0"/>
              <a:t>CSU Northridge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Campus Perspective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690533"/>
          </a:xfrm>
        </p:spPr>
        <p:txBody>
          <a:bodyPr>
            <a:normAutofit/>
          </a:bodyPr>
          <a:lstStyle/>
          <a:p>
            <a:r>
              <a:rPr lang="en-US" dirty="0" smtClean="0"/>
              <a:t>AVP role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Typical assistance needed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Approval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Facilitation of CO feedback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Additional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91256"/>
            <a:ext cx="6781800" cy="1080943"/>
          </a:xfrm>
        </p:spPr>
        <p:txBody>
          <a:bodyPr>
            <a:normAutofit/>
          </a:bodyPr>
          <a:lstStyle/>
          <a:p>
            <a:r>
              <a:rPr lang="en-US" dirty="0" smtClean="0"/>
              <a:t>Just one more thing!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th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15" y="685800"/>
            <a:ext cx="4819630" cy="44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Contracts Associated with Degree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Include copies </a:t>
            </a:r>
            <a:r>
              <a:rPr lang="en-US" b="1" dirty="0"/>
              <a:t>of any contracts or agreements made between parties with an interest in operating the proposed program.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Other parties </a:t>
            </a:r>
            <a:r>
              <a:rPr lang="en-US" dirty="0"/>
              <a:t>may include academic departments, academic institutions, foundations, vendors or similar. Please include a copy of the agreement and an e-mail or other evidence that the campus attorney has approved the agreement.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4+1 Programs (Blended)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For specific information, please </a:t>
            </a:r>
          </a:p>
          <a:p>
            <a:pPr marL="0" indent="0" algn="ctr">
              <a:buNone/>
            </a:pPr>
            <a:r>
              <a:rPr lang="en-US" sz="4000" dirty="0" smtClean="0"/>
              <a:t>check the handout in the folder.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70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Simplify</a:t>
            </a:r>
          </a:p>
          <a:p>
            <a:pPr marL="0" indent="0" algn="ctr">
              <a:buNone/>
            </a:pPr>
            <a:r>
              <a:rPr lang="en-US" sz="4000" b="1" dirty="0" smtClean="0"/>
              <a:t>Simplify</a:t>
            </a:r>
          </a:p>
          <a:p>
            <a:pPr marL="0" indent="0" algn="ctr">
              <a:buNone/>
            </a:pPr>
            <a:r>
              <a:rPr lang="en-US" sz="4000" b="1" dirty="0" smtClean="0"/>
              <a:t>Simplify</a:t>
            </a:r>
            <a:endParaRPr lang="en-US" sz="4000" b="1" dirty="0"/>
          </a:p>
        </p:txBody>
      </p:sp>
      <p:pic>
        <p:nvPicPr>
          <p:cNvPr id="4" name="Picture 3" descr="fraction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" y="1113692"/>
            <a:ext cx="2549770" cy="25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Audience Participation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08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6332"/>
            <a:ext cx="7543800" cy="7958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Developing the Degree Proposal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27182"/>
            <a:ext cx="7543800" cy="49491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Degree Proposal Template</a:t>
            </a:r>
          </a:p>
          <a:p>
            <a:pPr marL="0" indent="0" algn="ctr">
              <a:buNone/>
            </a:pPr>
            <a:r>
              <a:rPr lang="en-US" sz="4000" dirty="0" smtClean="0"/>
              <a:t>Tips Document</a:t>
            </a:r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http://www.calstate.edu/app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Link: New Program Development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Program Proposal Template and Tips 2017</a:t>
            </a:r>
            <a:endParaRPr lang="en-US" sz="3200" dirty="0" smtClean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0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Sections of the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644441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Program Type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Program Identification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Program Overview and Rationale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Curriculum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Societal and Public Need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Student Demand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Existing Support Resources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Additional Support Resources Required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dirty="0" smtClean="0"/>
              <a:t>Self-support Programs*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67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61742"/>
            <a:ext cx="6781800" cy="1010457"/>
          </a:xfrm>
        </p:spPr>
        <p:txBody>
          <a:bodyPr/>
          <a:lstStyle/>
          <a:p>
            <a:r>
              <a:rPr lang="en-US" dirty="0" smtClean="0"/>
              <a:t>Section 4: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pPr lvl="2"/>
            <a:r>
              <a:rPr lang="en-US" sz="3200" dirty="0" smtClean="0"/>
              <a:t>Assessment</a:t>
            </a:r>
          </a:p>
          <a:p>
            <a:pPr lvl="2"/>
            <a:r>
              <a:rPr lang="en-US" sz="3200" dirty="0" smtClean="0"/>
              <a:t>Curriculum Map</a:t>
            </a:r>
            <a:endParaRPr lang="en-US" sz="3200" dirty="0"/>
          </a:p>
        </p:txBody>
      </p:sp>
      <p:pic>
        <p:nvPicPr>
          <p:cNvPr id="4" name="Picture 3" descr="Assess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3" y="471111"/>
            <a:ext cx="2970327" cy="1444059"/>
          </a:xfrm>
          <a:prstGeom prst="rect">
            <a:avLst/>
          </a:prstGeom>
        </p:spPr>
      </p:pic>
      <p:pic>
        <p:nvPicPr>
          <p:cNvPr id="6" name="Picture 5" descr="th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1" y="3287539"/>
            <a:ext cx="2384101" cy="17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Comprehensive Assessment Plan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34281"/>
              </p:ext>
            </p:extLst>
          </p:nvPr>
        </p:nvGraphicFramePr>
        <p:xfrm>
          <a:off x="387350" y="2406766"/>
          <a:ext cx="8369300" cy="293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4" imgW="8369300" imgH="2336800" progId="Word.Document.12">
                  <p:embed/>
                </p:oleObj>
              </mc:Choice>
              <mc:Fallback>
                <p:oleObj name="Document" r:id="rId4" imgW="8369300" imgH="233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2406766"/>
                        <a:ext cx="8369300" cy="2933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577" y="2540201"/>
            <a:ext cx="8634435" cy="3017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h-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3" y="573526"/>
            <a:ext cx="2243109" cy="1536233"/>
          </a:xfrm>
          <a:prstGeom prst="rect">
            <a:avLst/>
          </a:prstGeom>
        </p:spPr>
      </p:pic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4" y="389178"/>
            <a:ext cx="3021541" cy="20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53260"/>
            <a:ext cx="6781800" cy="101894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Sample – MS Nutrition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4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83666"/>
            <a:ext cx="6781800" cy="1388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http://</a:t>
            </a:r>
            <a:r>
              <a:rPr lang="en-US" sz="4400" dirty="0" err="1"/>
              <a:t>www.calstate.edu</a:t>
            </a:r>
            <a:r>
              <a:rPr lang="en-US" sz="4400" dirty="0"/>
              <a:t>/</a:t>
            </a:r>
            <a:r>
              <a:rPr lang="en-US" sz="4400" dirty="0" smtClean="0"/>
              <a:t>app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Where is the comprehensive program assessment plan template located?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7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4978"/>
            <a:ext cx="6781800" cy="12972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What if we don’t change at all and something magical happens?</a:t>
            </a:r>
            <a:endParaRPr lang="en-US" sz="4000" dirty="0"/>
          </a:p>
        </p:txBody>
      </p:sp>
      <p:pic>
        <p:nvPicPr>
          <p:cNvPr id="8" name="Content Placeholder 7" descr="th-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 b="18323"/>
          <a:stretch>
            <a:fillRect/>
          </a:stretch>
        </p:blipFill>
        <p:spPr>
          <a:xfrm>
            <a:off x="933532" y="685800"/>
            <a:ext cx="7077475" cy="3886200"/>
          </a:xfrm>
        </p:spPr>
      </p:pic>
    </p:spTree>
    <p:extLst>
      <p:ext uri="{BB962C8B-B14F-4D97-AF65-F5344CB8AC3E}">
        <p14:creationId xmlns:p14="http://schemas.microsoft.com/office/powerpoint/2010/main" val="14316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95DB26E28B6498928AC80120CDEF1" ma:contentTypeVersion="1" ma:contentTypeDescription="Create a new document." ma:contentTypeScope="" ma:versionID="59ed709ef4506b6e9b944cce468848f5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1524b7ba-9c8a-44d3-a823-459da2452703" targetNamespace="http://schemas.microsoft.com/office/2006/metadata/properties" ma:root="true" ma:fieldsID="064286b5e8330e536949f82402595dc3" ns1:_="" ns2:_="" ns3:_="">
    <xsd:import namespace="http://schemas.microsoft.com/sharepoint/v3"/>
    <xsd:import namespace="30355ef0-b855-4ebb-a92a-a6c79f7573fd"/>
    <xsd:import namespace="1524b7ba-9c8a-44d3-a823-459da24527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opic" minOccurs="0"/>
                <xsd:element ref="ns3:Keyword" minOccurs="0"/>
                <xsd:element ref="ns3:Categor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4b7ba-9c8a-44d3-a823-459da2452703" elementFormDefault="qualified">
    <xsd:import namespace="http://schemas.microsoft.com/office/2006/documentManagement/types"/>
    <xsd:import namespace="http://schemas.microsoft.com/office/infopath/2007/PartnerControls"/>
    <xsd:element name="Topic" ma:index="13" nillable="true" ma:displayName="Topic" ma:internalName="Topic">
      <xsd:simpleType>
        <xsd:restriction base="dms:Text">
          <xsd:maxLength value="255"/>
        </xsd:restriction>
      </xsd:simpleType>
    </xsd:element>
    <xsd:element name="Keyword" ma:index="14" nillable="true" ma:displayName="Keyword" ma:internalName="Keyword">
      <xsd:simpleType>
        <xsd:restriction base="dms:Text">
          <xsd:maxLength value="255"/>
        </xsd:restriction>
      </xsd:simpleType>
    </xsd:element>
    <xsd:element name="Category" ma:index="15" nillable="true" ma:displayName="Category" ma:format="Dropdown" ma:internalName="Category">
      <xsd:simpleType>
        <xsd:restriction base="dms:Choice">
          <xsd:enumeration value="Article"/>
          <xsd:enumeration value="FAQ"/>
          <xsd:enumeration value="Link"/>
          <xsd:enumeration value="Policy or Procedure"/>
          <xsd:enumeration value="Presentation"/>
          <xsd:enumeration value="Report"/>
          <xsd:enumeration value="Resource"/>
          <xsd:enumeration value="Template"/>
          <xsd:enumeration value="Webc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1524b7ba-9c8a-44d3-a823-459da2452703" xsi:nil="true"/>
    <Keyword xmlns="1524b7ba-9c8a-44d3-a823-459da2452703" xsi:nil="true"/>
    <PublishingExpirationDate xmlns="http://schemas.microsoft.com/sharepoint/v3" xsi:nil="true"/>
    <Category xmlns="1524b7ba-9c8a-44d3-a823-459da2452703" xsi:nil="true"/>
    <PublishingStartDate xmlns="http://schemas.microsoft.com/sharepoint/v3" xsi:nil="true"/>
    <_dlc_DocId xmlns="30355ef0-b855-4ebb-a92a-a6c79f7573fd">72WVDYXX2UNK-755361107-46</_dlc_DocId>
    <_dlc_DocIdUrl xmlns="30355ef0-b855-4ebb-a92a-a6c79f7573fd">
      <Url>https://update.calstate.edu/csu-system/administration/academic-and-student-affairs/academic-programs-innovations-and-faculty-development/_layouts/15/DocIdRedir.aspx?ID=72WVDYXX2UNK-755361107-46</Url>
      <Description>72WVDYXX2UNK-755361107-46</Description>
    </_dlc_DocIdUrl>
    <_dlc_DocIdPersistId xmlns="30355ef0-b855-4ebb-a92a-a6c79f7573fd">true</_dlc_DocIdPersistId>
    <SharedWithUsers xmlns="30355ef0-b855-4ebb-a92a-a6c79f7573f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91CA96A-BCFB-4E0B-945A-C97144A2AB5F}"/>
</file>

<file path=customXml/itemProps2.xml><?xml version="1.0" encoding="utf-8"?>
<ds:datastoreItem xmlns:ds="http://schemas.openxmlformats.org/officeDocument/2006/customXml" ds:itemID="{9C2875E2-409B-4844-B936-8EA585DF8268}"/>
</file>

<file path=customXml/itemProps3.xml><?xml version="1.0" encoding="utf-8"?>
<ds:datastoreItem xmlns:ds="http://schemas.openxmlformats.org/officeDocument/2006/customXml" ds:itemID="{5BD3FAD2-DFF8-425B-A539-A02AF6566BC2}"/>
</file>

<file path=customXml/itemProps4.xml><?xml version="1.0" encoding="utf-8"?>
<ds:datastoreItem xmlns:ds="http://schemas.openxmlformats.org/officeDocument/2006/customXml" ds:itemID="{266FE7FB-250F-4D19-9BD2-3A6B4BB82B31}"/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2075</TotalTime>
  <Words>345</Words>
  <Application>Microsoft Office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Impact</vt:lpstr>
      <vt:lpstr>Times New Roman</vt:lpstr>
      <vt:lpstr>Wingdings</vt:lpstr>
      <vt:lpstr>Newsprint</vt:lpstr>
      <vt:lpstr>Document</vt:lpstr>
      <vt:lpstr>PowerPoint Presentation</vt:lpstr>
      <vt:lpstr>Design: Sources and Resources</vt:lpstr>
      <vt:lpstr>Developing the Degree Proposal</vt:lpstr>
      <vt:lpstr>Sections of the Template</vt:lpstr>
      <vt:lpstr>Section 4: Curriculum</vt:lpstr>
      <vt:lpstr>Comprehensive Assessment Plan</vt:lpstr>
      <vt:lpstr>Sample – MS Nutrition</vt:lpstr>
      <vt:lpstr>http://www.calstate.edu/app</vt:lpstr>
      <vt:lpstr>What if we don’t change at all and something magical happens?</vt:lpstr>
      <vt:lpstr>Curriculum Map Template</vt:lpstr>
      <vt:lpstr>PowerPoint Presentation</vt:lpstr>
      <vt:lpstr>Sample Curriculum Map</vt:lpstr>
      <vt:lpstr>Program Proposal Review Criteria - Highlights</vt:lpstr>
      <vt:lpstr>PowerPoint Presentation</vt:lpstr>
      <vt:lpstr>PowerPoint Presentation</vt:lpstr>
      <vt:lpstr>You will be evaluated on how well you handle this thing.</vt:lpstr>
      <vt:lpstr>Example of a non-measureable SLO</vt:lpstr>
      <vt:lpstr>Example –  Measurable SLO and Invalid Assessment Activity</vt:lpstr>
      <vt:lpstr>PowerPoint Presentation</vt:lpstr>
      <vt:lpstr>PowerPoint Presentation</vt:lpstr>
      <vt:lpstr>Campus Perspective</vt:lpstr>
      <vt:lpstr>Campus Perspective</vt:lpstr>
      <vt:lpstr>Just one more thing!</vt:lpstr>
      <vt:lpstr>Contracts Associated with Degree Programs</vt:lpstr>
      <vt:lpstr>4+1 Programs (Blended)</vt:lpstr>
      <vt:lpstr>Important Words</vt:lpstr>
      <vt:lpstr>Questions?</vt:lpstr>
    </vt:vector>
  </TitlesOfParts>
  <Company>CSULB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Design Program Development</dc:title>
  <dc:creator>Marilyn Korostoff</dc:creator>
  <cp:lastModifiedBy>Kathy Thi Gibson</cp:lastModifiedBy>
  <cp:revision>120</cp:revision>
  <cp:lastPrinted>2017-05-31T21:38:04Z</cp:lastPrinted>
  <dcterms:created xsi:type="dcterms:W3CDTF">2016-05-11T17:50:03Z</dcterms:created>
  <dcterms:modified xsi:type="dcterms:W3CDTF">2017-06-02T21:12:35Z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0x010100BD795DB26E28B6498928AC80120CDEF1</vt:lpwstr>
  </property>
  <property fmtid="{D5CDD505-2E9C-101B-9397-08002B2CF9AE}" pid="3" name="_dlc_DocIdItemGuid">
    <vt:lpwstr>5550a07a-8bdb-4f58-8505-37095484d97a</vt:lpwstr>
  </property>
  <property fmtid="{D5CDD505-2E9C-101B-9397-08002B2CF9AE}" pid="4" name="Order">
    <vt:r8>4600</vt:r8>
  </property>
  <property fmtid="{D5CDD505-2E9C-101B-9397-08002B2CF9AE}" pid="5" name="TemplateUrl">
    <vt:lpwstr/>
  </property>
  <property fmtid="{D5CDD505-2E9C-101B-9397-08002B2CF9AE}" pid="6" name="_dlc_DocIdIsMove">
    <vt:lpwstr>True</vt:lpwstr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