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M Sans" pitchFamily="2" charset="0"/>
      <p:regular r:id="rId14"/>
    </p:embeddedFont>
    <p:embeddedFont>
      <p:font typeface="DM Sans Bold" charset="0"/>
      <p:regular r:id="rId15"/>
    </p:embeddedFont>
    <p:embeddedFont>
      <p:font typeface="DM Sans Italics" panose="020B0604020202020204" charset="0"/>
      <p:regular r:id="rId16"/>
    </p:embeddedFont>
    <p:embeddedFont>
      <p:font typeface="Kollektif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1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2.svg"/><Relationship Id="rId2" Type="http://schemas.openxmlformats.org/officeDocument/2006/relationships/image" Target="../media/image7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2.svg"/><Relationship Id="rId2" Type="http://schemas.openxmlformats.org/officeDocument/2006/relationships/image" Target="../media/image7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2.svg"/><Relationship Id="rId2" Type="http://schemas.openxmlformats.org/officeDocument/2006/relationships/image" Target="../media/image7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17" Type="http://schemas.openxmlformats.org/officeDocument/2006/relationships/image" Target="../media/image10.svg"/><Relationship Id="rId2" Type="http://schemas.openxmlformats.org/officeDocument/2006/relationships/image" Target="../media/image7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17" Type="http://schemas.openxmlformats.org/officeDocument/2006/relationships/image" Target="../media/image10.svg"/><Relationship Id="rId2" Type="http://schemas.openxmlformats.org/officeDocument/2006/relationships/image" Target="../media/image7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2.svg"/><Relationship Id="rId2" Type="http://schemas.openxmlformats.org/officeDocument/2006/relationships/image" Target="../media/image7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12.svg"/><Relationship Id="rId1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7229315" y="1325187"/>
            <a:ext cx="3829369" cy="2148971"/>
          </a:xfrm>
          <a:custGeom>
            <a:avLst/>
            <a:gdLst/>
            <a:ahLst/>
            <a:cxnLst/>
            <a:rect l="l" t="t" r="r" b="b"/>
            <a:pathLst>
              <a:path w="3829369" h="2148971">
                <a:moveTo>
                  <a:pt x="0" y="0"/>
                </a:moveTo>
                <a:lnTo>
                  <a:pt x="3829370" y="0"/>
                </a:lnTo>
                <a:lnTo>
                  <a:pt x="3829370" y="2148971"/>
                </a:lnTo>
                <a:lnTo>
                  <a:pt x="0" y="214897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3514391" y="4341789"/>
            <a:ext cx="11315247" cy="152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CC0B2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CSU HSI-HUB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73412" y="6024120"/>
            <a:ext cx="719720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Thursday, August 8, 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73412" y="6738969"/>
            <a:ext cx="7197206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Presented by: </a:t>
            </a:r>
            <a:r>
              <a:rPr lang="en-US" sz="1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Dr. Yolanda Catano (she, her, </a:t>
            </a:r>
            <a:r>
              <a:rPr lang="en-US" sz="1400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ella</a:t>
            </a:r>
            <a:r>
              <a:rPr lang="en-US" sz="1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), Department of Education, HSI-STEM &amp; Articulation Program Grant Manager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7229315" y="1325187"/>
            <a:ext cx="3829369" cy="2148971"/>
          </a:xfrm>
          <a:custGeom>
            <a:avLst/>
            <a:gdLst/>
            <a:ahLst/>
            <a:cxnLst/>
            <a:rect l="l" t="t" r="r" b="b"/>
            <a:pathLst>
              <a:path w="3829369" h="2148971">
                <a:moveTo>
                  <a:pt x="0" y="0"/>
                </a:moveTo>
                <a:lnTo>
                  <a:pt x="3829370" y="0"/>
                </a:lnTo>
                <a:lnTo>
                  <a:pt x="3829370" y="2148971"/>
                </a:lnTo>
                <a:lnTo>
                  <a:pt x="0" y="214897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3486377" y="3749675"/>
            <a:ext cx="11315247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CC0B2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THINK TANK HUB WEBSITE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45397" y="6809551"/>
            <a:ext cx="719720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Review website and materials.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142083" y="810192"/>
            <a:ext cx="8390571" cy="152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E31939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HUB WEBSITE</a:t>
            </a:r>
          </a:p>
        </p:txBody>
      </p:sp>
      <p:grpSp>
        <p:nvGrpSpPr>
          <p:cNvPr id="11" name="Group 1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5400000">
            <a:off x="1028700" y="9240348"/>
            <a:ext cx="1138918" cy="1138918"/>
          </a:xfrm>
          <a:custGeom>
            <a:avLst/>
            <a:gdLst/>
            <a:ahLst/>
            <a:cxnLst/>
            <a:rect l="l" t="t" r="r" b="b"/>
            <a:pathLst>
              <a:path w="1138918" h="1138918">
                <a:moveTo>
                  <a:pt x="0" y="0"/>
                </a:moveTo>
                <a:lnTo>
                  <a:pt x="1138918" y="0"/>
                </a:lnTo>
                <a:lnTo>
                  <a:pt x="1138918" y="1138918"/>
                </a:lnTo>
                <a:lnTo>
                  <a:pt x="0" y="1138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9978445" y="2654413"/>
            <a:ext cx="7452436" cy="6330491"/>
          </a:xfrm>
          <a:custGeom>
            <a:avLst/>
            <a:gdLst/>
            <a:ahLst/>
            <a:cxnLst/>
            <a:rect l="l" t="t" r="r" b="b"/>
            <a:pathLst>
              <a:path w="7452436" h="6330491">
                <a:moveTo>
                  <a:pt x="0" y="0"/>
                </a:moveTo>
                <a:lnTo>
                  <a:pt x="7452437" y="0"/>
                </a:lnTo>
                <a:lnTo>
                  <a:pt x="7452437" y="6330491"/>
                </a:lnTo>
                <a:lnTo>
                  <a:pt x="0" y="633049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083809" y="2654413"/>
            <a:ext cx="8410293" cy="6330491"/>
          </a:xfrm>
          <a:custGeom>
            <a:avLst/>
            <a:gdLst/>
            <a:ahLst/>
            <a:cxnLst/>
            <a:rect l="l" t="t" r="r" b="b"/>
            <a:pathLst>
              <a:path w="8410293" h="6330491">
                <a:moveTo>
                  <a:pt x="0" y="0"/>
                </a:moveTo>
                <a:lnTo>
                  <a:pt x="8410293" y="0"/>
                </a:lnTo>
                <a:lnTo>
                  <a:pt x="8410293" y="6330491"/>
                </a:lnTo>
                <a:lnTo>
                  <a:pt x="0" y="63304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3960810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CC0B2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710979" y="2571418"/>
            <a:ext cx="12866041" cy="152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E31939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THINK TANK (HUB)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4200" y="4241764"/>
            <a:ext cx="10719600" cy="37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To develop a centralized hub for dissemination of best practices for CSU-funded United States Department of Education (DE) HSI-STEM Articulation Program projects, based on the CSU Office of the Chancellor STEM-NET consortium to </a:t>
            </a:r>
            <a:r>
              <a:rPr lang="en-US" sz="280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broker ideas</a:t>
            </a:r>
            <a:r>
              <a:rPr lang="en-US" sz="28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80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stimulate debate</a:t>
            </a:r>
            <a:r>
              <a:rPr lang="en-US" sz="28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, and </a:t>
            </a:r>
            <a:r>
              <a:rPr lang="en-US" sz="280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offer creative yet practical solutions to tackle the most pressing problems in STEM education</a:t>
            </a:r>
            <a:r>
              <a:rPr lang="en-US" sz="28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 STEM-NET is a multi-campus collaborative (consortium), working with all 23 CSU campuses in all areas of STEM research, education, and will coordinate these efforts. </a:t>
            </a: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28700" y="9240348"/>
            <a:ext cx="1138918" cy="1138918"/>
          </a:xfrm>
          <a:custGeom>
            <a:avLst/>
            <a:gdLst/>
            <a:ahLst/>
            <a:cxnLst/>
            <a:rect l="l" t="t" r="r" b="b"/>
            <a:pathLst>
              <a:path w="1138918" h="1138918">
                <a:moveTo>
                  <a:pt x="0" y="0"/>
                </a:moveTo>
                <a:lnTo>
                  <a:pt x="1138918" y="0"/>
                </a:lnTo>
                <a:lnTo>
                  <a:pt x="1138918" y="1138918"/>
                </a:lnTo>
                <a:lnTo>
                  <a:pt x="0" y="1138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117584" y="2590568"/>
            <a:ext cx="12052831" cy="143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7"/>
              </a:lnSpc>
            </a:pPr>
            <a:r>
              <a:rPr lang="en-US" sz="9367">
                <a:solidFill>
                  <a:srgbClr val="E31939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WHY A “HUB”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44613" y="4053467"/>
            <a:ext cx="15207981" cy="335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At the HSI-STEM Think Tank Hub, we recognize the importance of STEM in driving progress and innovation. The hub is an inclusive and dynamic space that empowers Latinx/e and low-income students to excel in STEM fields. As a collective, we are committed to addressing the unique challenges faced by Latinx/e and low-income communities to inspire groundbreaking solutions to global problems. Through mentorship, research, experiential learning, and community engagement, we strive to cultivate a generation of STEM leaders. This hub serves as the engine for transformational change within our institutions and systemwide across the CSUs. </a:t>
            </a: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28700" y="9240348"/>
            <a:ext cx="1138918" cy="1138918"/>
          </a:xfrm>
          <a:custGeom>
            <a:avLst/>
            <a:gdLst/>
            <a:ahLst/>
            <a:cxnLst/>
            <a:rect l="l" t="t" r="r" b="b"/>
            <a:pathLst>
              <a:path w="1138918" h="1138918">
                <a:moveTo>
                  <a:pt x="0" y="0"/>
                </a:moveTo>
                <a:lnTo>
                  <a:pt x="1138918" y="0"/>
                </a:lnTo>
                <a:lnTo>
                  <a:pt x="1138918" y="1138918"/>
                </a:lnTo>
                <a:lnTo>
                  <a:pt x="0" y="1138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782665" y="3233872"/>
            <a:ext cx="6046286" cy="1027869"/>
            <a:chOff x="0" y="0"/>
            <a:chExt cx="1592438" cy="2707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CC0B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82665" y="4892614"/>
            <a:ext cx="6046286" cy="1027869"/>
            <a:chOff x="0" y="0"/>
            <a:chExt cx="1592438" cy="2707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CC0B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25713" y="1577354"/>
            <a:ext cx="6046286" cy="1027869"/>
            <a:chOff x="0" y="0"/>
            <a:chExt cx="1592438" cy="2707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CC0B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97499" y="1841098"/>
            <a:ext cx="5702716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01 - SPREAD OF KNOWLEDGE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4450" y="3524701"/>
            <a:ext cx="5702716" cy="43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INTERVENTION MATERIALS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54450" y="5254564"/>
            <a:ext cx="5702716" cy="42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03 - BEST PRACTICES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93681" y="1729338"/>
            <a:ext cx="909304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To facilitate the spread of knowledge and associated evidence-based interventions on a wide scale across the CSU system.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93681" y="3384049"/>
            <a:ext cx="909304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To distribute information and intervention materials to targeted audience(s).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93681" y="5104386"/>
            <a:ext cx="909304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To enable access of best practices to decision makers in the CSU.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782665" y="6701966"/>
            <a:ext cx="6046286" cy="1027869"/>
            <a:chOff x="0" y="0"/>
            <a:chExt cx="1592438" cy="27071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CC0B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54450" y="7004128"/>
            <a:ext cx="5702716" cy="42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04 - EXPAND PARTNERSHIPS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93681" y="6853951"/>
            <a:ext cx="909304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Build and expand partnerships for the implementation work needed for the future.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32" y="3083720"/>
            <a:ext cx="5327602" cy="228731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909902" y="2606691"/>
            <a:ext cx="6836896" cy="6770516"/>
            <a:chOff x="0" y="0"/>
            <a:chExt cx="1800664" cy="17831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0664" cy="1783181"/>
            </a:xfrm>
            <a:custGeom>
              <a:avLst/>
              <a:gdLst/>
              <a:ahLst/>
              <a:cxnLst/>
              <a:rect l="l" t="t" r="r" b="b"/>
              <a:pathLst>
                <a:path w="1800664" h="1783181">
                  <a:moveTo>
                    <a:pt x="56619" y="0"/>
                  </a:moveTo>
                  <a:lnTo>
                    <a:pt x="1744045" y="0"/>
                  </a:lnTo>
                  <a:cubicBezTo>
                    <a:pt x="1775315" y="0"/>
                    <a:pt x="1800664" y="25349"/>
                    <a:pt x="1800664" y="56619"/>
                  </a:cubicBezTo>
                  <a:lnTo>
                    <a:pt x="1800664" y="1726562"/>
                  </a:lnTo>
                  <a:cubicBezTo>
                    <a:pt x="1800664" y="1757832"/>
                    <a:pt x="1775315" y="1783181"/>
                    <a:pt x="1744045" y="1783181"/>
                  </a:cubicBezTo>
                  <a:lnTo>
                    <a:pt x="56619" y="1783181"/>
                  </a:lnTo>
                  <a:cubicBezTo>
                    <a:pt x="25349" y="1783181"/>
                    <a:pt x="0" y="1757832"/>
                    <a:pt x="0" y="1726562"/>
                  </a:cubicBezTo>
                  <a:lnTo>
                    <a:pt x="0" y="56619"/>
                  </a:lnTo>
                  <a:cubicBezTo>
                    <a:pt x="0" y="25349"/>
                    <a:pt x="25349" y="0"/>
                    <a:pt x="56619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00664" cy="1821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138377" y="4463752"/>
            <a:ext cx="1543050" cy="154305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0B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375169" y="4820100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6818846" y="2892013"/>
            <a:ext cx="5820053" cy="617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CSU Fullerton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Megan Drangstveit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CSU San Bernardino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Sastry Pantula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Cal Poly Pomona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Winny Dong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San Diego State University (Pending Approval) 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Stacy Ochoa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CSU Channel Islands (Pending Approval) 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Sandra Birmingham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Sacramento State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Lynn Tashiro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Stanislaus State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Iqbal Atwal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CSU Bakersfield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Charles Lam</a:t>
            </a:r>
          </a:p>
          <a:p>
            <a:pPr algn="l">
              <a:lnSpc>
                <a:spcPts val="2730"/>
              </a:lnSpc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CSU San Marcos</a:t>
            </a:r>
          </a:p>
          <a:p>
            <a:pPr marL="453390" lvl="1" indent="-226695" algn="l">
              <a:lnSpc>
                <a:spcPts val="273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Suzanne Hizer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5335" y="5143500"/>
            <a:ext cx="4380657" cy="5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3395">
                <a:solidFill>
                  <a:srgbClr val="CC0B2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9 OUT OF 12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8563" y="5666205"/>
            <a:ext cx="2973210" cy="24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1"/>
              </a:lnSpc>
            </a:pPr>
            <a:r>
              <a:rPr lang="en-US" sz="1659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Are CSU Partners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09902" y="1844631"/>
            <a:ext cx="645045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CC0B2A"/>
                </a:solidFill>
                <a:latin typeface="DM Sans Bold"/>
                <a:ea typeface="DM Sans Bold"/>
                <a:cs typeface="DM Sans Bold"/>
                <a:sym typeface="DM Sans Bold"/>
              </a:rPr>
              <a:t>Leadership Team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4025984" y="3754336"/>
            <a:ext cx="3809903" cy="2345469"/>
            <a:chOff x="0" y="0"/>
            <a:chExt cx="1691425" cy="104128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91425" cy="1041282"/>
            </a:xfrm>
            <a:custGeom>
              <a:avLst/>
              <a:gdLst/>
              <a:ahLst/>
              <a:cxnLst/>
              <a:rect l="l" t="t" r="r" b="b"/>
              <a:pathLst>
                <a:path w="1691425" h="1041282">
                  <a:moveTo>
                    <a:pt x="101603" y="0"/>
                  </a:moveTo>
                  <a:lnTo>
                    <a:pt x="1589822" y="0"/>
                  </a:lnTo>
                  <a:cubicBezTo>
                    <a:pt x="1645936" y="0"/>
                    <a:pt x="1691425" y="45489"/>
                    <a:pt x="1691425" y="101603"/>
                  </a:cubicBezTo>
                  <a:lnTo>
                    <a:pt x="1691425" y="939680"/>
                  </a:lnTo>
                  <a:cubicBezTo>
                    <a:pt x="1691425" y="995793"/>
                    <a:pt x="1645936" y="1041282"/>
                    <a:pt x="1589822" y="1041282"/>
                  </a:cubicBezTo>
                  <a:lnTo>
                    <a:pt x="101603" y="1041282"/>
                  </a:lnTo>
                  <a:cubicBezTo>
                    <a:pt x="45489" y="1041282"/>
                    <a:pt x="0" y="995793"/>
                    <a:pt x="0" y="939680"/>
                  </a:cubicBezTo>
                  <a:lnTo>
                    <a:pt x="0" y="101603"/>
                  </a:lnTo>
                  <a:cubicBezTo>
                    <a:pt x="0" y="45489"/>
                    <a:pt x="45489" y="0"/>
                    <a:pt x="101603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691425" cy="1079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568280" y="4469366"/>
            <a:ext cx="915409" cy="91540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0B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3708756" y="4680769"/>
            <a:ext cx="634457" cy="492604"/>
          </a:xfrm>
          <a:custGeom>
            <a:avLst/>
            <a:gdLst/>
            <a:ahLst/>
            <a:cxnLst/>
            <a:rect l="l" t="t" r="r" b="b"/>
            <a:pathLst>
              <a:path w="634457" h="492604">
                <a:moveTo>
                  <a:pt x="0" y="0"/>
                </a:moveTo>
                <a:lnTo>
                  <a:pt x="634457" y="0"/>
                </a:lnTo>
                <a:lnTo>
                  <a:pt x="634457" y="492603"/>
                </a:lnTo>
                <a:lnTo>
                  <a:pt x="0" y="492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4652328" y="4014767"/>
            <a:ext cx="2790092" cy="1658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9"/>
              </a:lnSpc>
            </a:pPr>
            <a:r>
              <a:rPr lang="en-US" sz="144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STEM-NET Executive Director</a:t>
            </a:r>
          </a:p>
          <a:p>
            <a:pPr marL="312151" lvl="1" indent="-156075" algn="l">
              <a:lnSpc>
                <a:spcPts val="1879"/>
              </a:lnSpc>
              <a:buFont typeface="Arial"/>
              <a:buChar char="•"/>
            </a:pPr>
            <a:r>
              <a:rPr lang="en-US" sz="144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Frank A. Gomez</a:t>
            </a:r>
          </a:p>
          <a:p>
            <a:pPr algn="l">
              <a:lnSpc>
                <a:spcPts val="1879"/>
              </a:lnSpc>
            </a:pPr>
            <a:r>
              <a:rPr lang="en-US" sz="144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DOE, HSI-STEM &amp; Articulation Program Grant Manager</a:t>
            </a:r>
          </a:p>
          <a:p>
            <a:pPr marL="312151" lvl="1" indent="-156075" algn="l">
              <a:lnSpc>
                <a:spcPts val="1879"/>
              </a:lnSpc>
              <a:buFont typeface="Arial"/>
              <a:buChar char="•"/>
            </a:pPr>
            <a:r>
              <a:rPr lang="en-US" sz="144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Dr. Yolanda Catano</a:t>
            </a:r>
          </a:p>
          <a:p>
            <a:pPr algn="l">
              <a:lnSpc>
                <a:spcPts val="1879"/>
              </a:lnSpc>
            </a:pPr>
            <a:r>
              <a:rPr lang="en-US" sz="144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Operations Analyst</a:t>
            </a:r>
          </a:p>
          <a:p>
            <a:pPr marL="312151" lvl="1" indent="-156075" algn="l">
              <a:lnSpc>
                <a:spcPts val="1879"/>
              </a:lnSpc>
              <a:buFont typeface="Arial"/>
              <a:buChar char="•"/>
            </a:pPr>
            <a:r>
              <a:rPr lang="en-US" sz="144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Monica Alarcon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318322" y="3184787"/>
            <a:ext cx="3225227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>
                <a:solidFill>
                  <a:srgbClr val="CC0B2A"/>
                </a:solidFill>
                <a:latin typeface="DM Sans Bold"/>
                <a:ea typeface="DM Sans Bold"/>
                <a:cs typeface="DM Sans Bold"/>
                <a:sym typeface="DM Sans Bold"/>
              </a:rPr>
              <a:t>Chancellor’s Office</a:t>
            </a:r>
          </a:p>
        </p:txBody>
      </p:sp>
      <p:sp>
        <p:nvSpPr>
          <p:cNvPr id="39" name="AutoShape 39"/>
          <p:cNvSpPr/>
          <p:nvPr/>
        </p:nvSpPr>
        <p:spPr>
          <a:xfrm flipV="1">
            <a:off x="12746799" y="4927071"/>
            <a:ext cx="821481" cy="1064878"/>
          </a:xfrm>
          <a:prstGeom prst="line">
            <a:avLst/>
          </a:prstGeom>
          <a:ln w="38100" cap="flat">
            <a:solidFill>
              <a:srgbClr val="010001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7229315" y="1325187"/>
            <a:ext cx="3829369" cy="2148971"/>
          </a:xfrm>
          <a:custGeom>
            <a:avLst/>
            <a:gdLst/>
            <a:ahLst/>
            <a:cxnLst/>
            <a:rect l="l" t="t" r="r" b="b"/>
            <a:pathLst>
              <a:path w="3829369" h="2148971">
                <a:moveTo>
                  <a:pt x="0" y="0"/>
                </a:moveTo>
                <a:lnTo>
                  <a:pt x="3829370" y="0"/>
                </a:lnTo>
                <a:lnTo>
                  <a:pt x="3829370" y="2148971"/>
                </a:lnTo>
                <a:lnTo>
                  <a:pt x="0" y="214897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2985902" y="3749675"/>
            <a:ext cx="11815722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CC0B2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THINK TANK (HUB) LOGIC MODEL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45397" y="6809551"/>
            <a:ext cx="7197206" cy="103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What were the outcomes of the retreat?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33454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320757" y="8813039"/>
            <a:ext cx="6046286" cy="1027869"/>
            <a:chOff x="0" y="0"/>
            <a:chExt cx="1592438" cy="2707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68752" y="340154"/>
            <a:ext cx="15350297" cy="8339239"/>
          </a:xfrm>
          <a:custGeom>
            <a:avLst/>
            <a:gdLst/>
            <a:ahLst/>
            <a:cxnLst/>
            <a:rect l="l" t="t" r="r" b="b"/>
            <a:pathLst>
              <a:path w="15350297" h="8339239">
                <a:moveTo>
                  <a:pt x="0" y="0"/>
                </a:moveTo>
                <a:lnTo>
                  <a:pt x="15350296" y="0"/>
                </a:lnTo>
                <a:lnTo>
                  <a:pt x="15350296" y="8339239"/>
                </a:lnTo>
                <a:lnTo>
                  <a:pt x="0" y="833923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405851" y="9079777"/>
            <a:ext cx="5876098" cy="4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7"/>
              </a:lnSpc>
            </a:pPr>
            <a:r>
              <a:rPr lang="en-US" sz="3297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LOGIC MODEL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235612" y="1422974"/>
            <a:ext cx="8184643" cy="1773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1"/>
              </a:lnSpc>
            </a:pPr>
            <a:r>
              <a:rPr lang="en-US" sz="6361">
                <a:solidFill>
                  <a:srgbClr val="E31939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RESEARCH QUESTIONS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9979" y="3597963"/>
            <a:ext cx="15075909" cy="34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56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RQ1:</a:t>
            </a:r>
            <a:r>
              <a:rPr lang="en-US" sz="2566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How can the hub effectively disseminate best practices and foster collaboration among CSU-funded (ED) HSI-STEM Articulation Program Grant projects? </a:t>
            </a:r>
          </a:p>
          <a:p>
            <a:pPr algn="l">
              <a:lnSpc>
                <a:spcPts val="3080"/>
              </a:lnSpc>
            </a:pPr>
            <a:endParaRPr lang="en-US" sz="2566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080"/>
              </a:lnSpc>
            </a:pPr>
            <a:r>
              <a:rPr lang="en-US" sz="256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RQ2:</a:t>
            </a:r>
            <a:r>
              <a:rPr lang="en-US" sz="2566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How can a comprehensive dissemination strategy be developed and implemented within the CSU system to effectively distribute evidence-based interventions, knowledge, and best practices, with the aim of transforming scientific evidence into actionable practices? </a:t>
            </a:r>
          </a:p>
          <a:p>
            <a:pPr algn="l">
              <a:lnSpc>
                <a:spcPts val="3080"/>
              </a:lnSpc>
            </a:pPr>
            <a:endParaRPr lang="en-US" sz="2566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080"/>
              </a:lnSpc>
            </a:pPr>
            <a:r>
              <a:rPr lang="en-US" sz="256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RQ3:</a:t>
            </a:r>
            <a:r>
              <a:rPr lang="en-US" sz="2566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How can the Hub effectively support and promote research initiatives to enhance STEM education and outcomes among HSI institutions within the CSU system and nationally?</a:t>
            </a: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28700" y="9240348"/>
            <a:ext cx="1138918" cy="1138918"/>
          </a:xfrm>
          <a:custGeom>
            <a:avLst/>
            <a:gdLst/>
            <a:ahLst/>
            <a:cxnLst/>
            <a:rect l="l" t="t" r="r" b="b"/>
            <a:pathLst>
              <a:path w="1138918" h="1138918">
                <a:moveTo>
                  <a:pt x="0" y="0"/>
                </a:moveTo>
                <a:lnTo>
                  <a:pt x="1138918" y="0"/>
                </a:lnTo>
                <a:lnTo>
                  <a:pt x="1138918" y="1138918"/>
                </a:lnTo>
                <a:lnTo>
                  <a:pt x="0" y="1138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586062" y="422029"/>
            <a:ext cx="8184643" cy="96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1"/>
              </a:lnSpc>
            </a:pPr>
            <a:r>
              <a:rPr lang="en-US" sz="6361">
                <a:solidFill>
                  <a:srgbClr val="E31939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HUB CONNECTIONS</a:t>
            </a:r>
          </a:p>
        </p:txBody>
      </p:sp>
      <p:grpSp>
        <p:nvGrpSpPr>
          <p:cNvPr id="11" name="Group 1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566246" y="1570604"/>
            <a:ext cx="15155509" cy="8446642"/>
          </a:xfrm>
          <a:custGeom>
            <a:avLst/>
            <a:gdLst/>
            <a:ahLst/>
            <a:cxnLst/>
            <a:rect l="l" t="t" r="r" b="b"/>
            <a:pathLst>
              <a:path w="15155509" h="8446642">
                <a:moveTo>
                  <a:pt x="0" y="0"/>
                </a:moveTo>
                <a:lnTo>
                  <a:pt x="15155508" y="0"/>
                </a:lnTo>
                <a:lnTo>
                  <a:pt x="15155508" y="8446643"/>
                </a:lnTo>
                <a:lnTo>
                  <a:pt x="0" y="844664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C030054CD5F41B66118BD5CAA99C7" ma:contentTypeVersion="1" ma:contentTypeDescription="Create a new document." ma:contentTypeScope="" ma:versionID="f20f079f52bbc36b7b0b77e94890ebfd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725e2c58d984c8c76dc8bcfd5232ea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CC4BC7-7890-4928-B7E1-C8662AAA13E5}"/>
</file>

<file path=customXml/itemProps2.xml><?xml version="1.0" encoding="utf-8"?>
<ds:datastoreItem xmlns:ds="http://schemas.openxmlformats.org/officeDocument/2006/customXml" ds:itemID="{0A0D3480-EE24-40DE-AA07-1DBEF3F191E9}"/>
</file>

<file path=customXml/itemProps3.xml><?xml version="1.0" encoding="utf-8"?>
<ds:datastoreItem xmlns:ds="http://schemas.openxmlformats.org/officeDocument/2006/customXml" ds:itemID="{F0D1AAF1-DC09-430D-9629-8A91ABDE8EB7}"/>
</file>

<file path=customXml/itemProps4.xml><?xml version="1.0" encoding="utf-8"?>
<ds:datastoreItem xmlns:ds="http://schemas.openxmlformats.org/officeDocument/2006/customXml" ds:itemID="{E1BDBE7E-0A13-485B-93AE-541130E3067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538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DM Sans Bold</vt:lpstr>
      <vt:lpstr>Arial</vt:lpstr>
      <vt:lpstr>DM Sans</vt:lpstr>
      <vt:lpstr>Calibri</vt:lpstr>
      <vt:lpstr>Kollektif Bold</vt:lpstr>
      <vt:lpstr>DM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 HSI-Hub - Fullerton Presentation</dc:title>
  <dc:creator>Cataño, Yolanda</dc:creator>
  <cp:lastModifiedBy>Cataño, Yolanda</cp:lastModifiedBy>
  <cp:revision>1</cp:revision>
  <dcterms:created xsi:type="dcterms:W3CDTF">2006-08-16T00:00:00Z</dcterms:created>
  <dcterms:modified xsi:type="dcterms:W3CDTF">2024-08-05T22:44:09Z</dcterms:modified>
  <dc:identifier>DAGIvNN1qP4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0x0101005ADC030054CD5F41B66118BD5CAA99C7</vt:lpwstr>
  </property>
</Properties>
</file>